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49" r:id="rId2"/>
    <p:sldId id="266" r:id="rId3"/>
    <p:sldId id="592" r:id="rId4"/>
    <p:sldId id="450" r:id="rId5"/>
    <p:sldId id="453" r:id="rId6"/>
    <p:sldId id="454" r:id="rId7"/>
    <p:sldId id="504" r:id="rId8"/>
    <p:sldId id="455" r:id="rId9"/>
    <p:sldId id="505" r:id="rId10"/>
    <p:sldId id="593" r:id="rId11"/>
    <p:sldId id="458" r:id="rId12"/>
    <p:sldId id="452" r:id="rId13"/>
    <p:sldId id="460" r:id="rId14"/>
    <p:sldId id="461" r:id="rId15"/>
    <p:sldId id="462" r:id="rId16"/>
    <p:sldId id="594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1" r:id="rId25"/>
    <p:sldId id="472" r:id="rId26"/>
    <p:sldId id="506" r:id="rId27"/>
    <p:sldId id="473" r:id="rId28"/>
    <p:sldId id="507" r:id="rId29"/>
    <p:sldId id="475" r:id="rId30"/>
    <p:sldId id="508" r:id="rId31"/>
    <p:sldId id="477" r:id="rId32"/>
    <p:sldId id="478" r:id="rId33"/>
    <p:sldId id="474" r:id="rId34"/>
    <p:sldId id="481" r:id="rId35"/>
    <p:sldId id="482" r:id="rId36"/>
    <p:sldId id="480" r:id="rId37"/>
    <p:sldId id="486" r:id="rId38"/>
    <p:sldId id="487" r:id="rId39"/>
    <p:sldId id="509" r:id="rId40"/>
    <p:sldId id="485" r:id="rId41"/>
    <p:sldId id="490" r:id="rId42"/>
    <p:sldId id="493" r:id="rId43"/>
    <p:sldId id="510" r:id="rId44"/>
    <p:sldId id="495" r:id="rId45"/>
    <p:sldId id="496" r:id="rId46"/>
    <p:sldId id="498" r:id="rId47"/>
    <p:sldId id="499" r:id="rId48"/>
    <p:sldId id="488" r:id="rId49"/>
    <p:sldId id="501" r:id="rId50"/>
    <p:sldId id="511" r:id="rId5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F8B"/>
    <a:srgbClr val="FDDDD3"/>
    <a:srgbClr val="FBF5C5"/>
    <a:srgbClr val="669900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6" autoAdjust="0"/>
    <p:restoredTop sz="99281" autoAdjust="0"/>
  </p:normalViewPr>
  <p:slideViewPr>
    <p:cSldViewPr>
      <p:cViewPr varScale="1">
        <p:scale>
          <a:sx n="104" d="100"/>
          <a:sy n="104" d="100"/>
        </p:scale>
        <p:origin x="1938" y="102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75" d="100"/>
          <a:sy n="75" d="100"/>
        </p:scale>
        <p:origin x="3600" y="1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48182-79EE-4B02-9AA5-EF29C5299923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감사합니다</a:t>
            </a:r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24657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400" dirty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for Beginner(4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판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0"/>
          <p:cNvSpPr/>
          <p:nvPr userDrawn="1"/>
        </p:nvSpPr>
        <p:spPr>
          <a:xfrm flipV="1">
            <a:off x="0" y="5599536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97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9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8980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5098" y="116632"/>
            <a:ext cx="4848902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1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34256" y="1375873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 Beginner(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개정판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>
                <a:ea typeface="맑은 고딕" pitchFamily="50" charset="-127"/>
              </a:rPr>
              <a:t>한빛아카데미</a:t>
            </a:r>
            <a:r>
              <a:rPr kumimoji="0" lang="ko-KR" altLang="en-US" sz="1000" dirty="0">
                <a:ea typeface="맑은 고딕" pitchFamily="50" charset="-127"/>
              </a:rPr>
              <a:t>㈜에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26277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318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422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11328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8"/>
          <p:cNvSpPr>
            <a:spLocks noChangeArrowheads="1"/>
          </p:cNvSpPr>
          <p:nvPr userDrawn="1"/>
        </p:nvSpPr>
        <p:spPr bwMode="auto">
          <a:xfrm>
            <a:off x="8017793" y="6524849"/>
            <a:ext cx="1104081" cy="32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_예제스타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39552" y="980728"/>
            <a:ext cx="84249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3568" y="980728"/>
            <a:ext cx="8280920" cy="5544616"/>
          </a:xfr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None/>
              <a:defRPr sz="1400" b="0">
                <a:latin typeface="Garamond" panose="02020404030301010803" pitchFamily="18" charset="0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/>
              <a:t>텍스트를 편집해주세요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039919" y="6561858"/>
            <a:ext cx="1104081" cy="32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/49</a:t>
            </a:r>
          </a:p>
        </p:txBody>
      </p:sp>
    </p:spTree>
    <p:extLst>
      <p:ext uri="{BB962C8B-B14F-4D97-AF65-F5344CB8AC3E}">
        <p14:creationId xmlns:p14="http://schemas.microsoft.com/office/powerpoint/2010/main" val="92786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1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2022-01-28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3284984"/>
            <a:ext cx="6143382" cy="19020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i="1" dirty="0">
                <a:solidFill>
                  <a:schemeClr val="tx2"/>
                </a:solidFill>
              </a:rPr>
              <a:t>Chapter 01</a:t>
            </a:r>
            <a:br>
              <a:rPr lang="en-US" altLang="ko-KR" dirty="0">
                <a:solidFill>
                  <a:schemeClr val="tx2"/>
                </a:solidFill>
              </a:rPr>
            </a:br>
            <a:r>
              <a:rPr lang="en-US" altLang="ko-KR" b="1" dirty="0">
                <a:solidFill>
                  <a:schemeClr val="tx2"/>
                </a:solidFill>
              </a:rPr>
              <a:t>C </a:t>
            </a:r>
            <a:r>
              <a:rPr lang="ko-KR" altLang="en-US" b="1" dirty="0">
                <a:solidFill>
                  <a:schemeClr val="tx2"/>
                </a:solidFill>
              </a:rPr>
              <a:t>언어의 이해와 </a:t>
            </a:r>
            <a:br>
              <a:rPr lang="en-US" altLang="ko-KR" b="1" dirty="0">
                <a:solidFill>
                  <a:schemeClr val="tx2"/>
                </a:solidFill>
              </a:rPr>
            </a:br>
            <a:r>
              <a:rPr lang="ko-KR" altLang="en-US" b="1" dirty="0">
                <a:solidFill>
                  <a:schemeClr val="tx2"/>
                </a:solidFill>
              </a:rPr>
              <a:t>컴파일러 설치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1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/>
              <a:t>C </a:t>
            </a:r>
            <a:r>
              <a:rPr lang="ko-KR" altLang="en-US" sz="4800" b="1" dirty="0"/>
              <a:t>프로그램 작성 방법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71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149080"/>
            <a:ext cx="8352928" cy="240903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프로그램 코딩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600" b="0" dirty="0"/>
              <a:t>‘코딩</a:t>
            </a:r>
            <a:r>
              <a:rPr lang="en-US" altLang="ko-KR" sz="1600" b="0" dirty="0"/>
              <a:t>(Coding)’</a:t>
            </a:r>
            <a:r>
              <a:rPr lang="ko-KR" altLang="en-US" sz="1600" b="0" dirty="0"/>
              <a:t>이란 용어는 머릿속에 그려진 결과물을 만들기 위해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컴파일러가 알아들을 </a:t>
            </a:r>
            <a:r>
              <a:rPr lang="ko-KR" altLang="en-US" sz="1600" b="0" dirty="0" err="1"/>
              <a:t>수있는</a:t>
            </a:r>
            <a:r>
              <a:rPr lang="ko-KR" altLang="en-US" sz="1600" b="0" dirty="0"/>
              <a:t> 형식으로 문서를 작성한다는 의미</a:t>
            </a:r>
            <a:endParaRPr lang="en-US" altLang="ko-KR" sz="1600" b="0" dirty="0"/>
          </a:p>
          <a:p>
            <a:pPr lvl="1">
              <a:lnSpc>
                <a:spcPct val="150000"/>
              </a:lnSpc>
            </a:pPr>
            <a:r>
              <a:rPr lang="ko-KR" altLang="en-US" sz="1600" b="0" dirty="0"/>
              <a:t>사람만 이해하는 코딩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4132" r="9999" b="20368"/>
          <a:stretch/>
        </p:blipFill>
        <p:spPr>
          <a:xfrm>
            <a:off x="3347864" y="5517232"/>
            <a:ext cx="3168352" cy="1224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33" y="1052736"/>
            <a:ext cx="4437734" cy="29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8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기본 </a:t>
            </a:r>
            <a:r>
              <a:rPr lang="en-US" altLang="ko-KR" dirty="0"/>
              <a:t>1-1] C </a:t>
            </a:r>
            <a:r>
              <a:rPr lang="ko-KR" altLang="en-US" dirty="0"/>
              <a:t>프로그램 맛보기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프로그램 코딩</a:t>
            </a: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 lvl="1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600" b="0" dirty="0"/>
              <a:t>100</a:t>
            </a:r>
            <a:r>
              <a:rPr lang="ko-KR" altLang="en-US" sz="1600" b="0" dirty="0"/>
              <a:t>에서 </a:t>
            </a:r>
            <a:r>
              <a:rPr lang="en-US" altLang="ko-KR" sz="1600" b="0" dirty="0"/>
              <a:t>50</a:t>
            </a:r>
            <a:r>
              <a:rPr lang="ko-KR" altLang="en-US" sz="1600" b="0" dirty="0"/>
              <a:t>을 뺀 결과를 모니터에 출력하는 전형적인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프로그램</a:t>
            </a:r>
            <a:endParaRPr lang="en-US" altLang="ko-KR" sz="1600" b="0" dirty="0"/>
          </a:p>
          <a:p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49" y="1590576"/>
            <a:ext cx="7058025" cy="2819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49" y="5267424"/>
            <a:ext cx="70961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3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컴파일과 링크</a:t>
            </a:r>
            <a:endParaRPr lang="en-US" altLang="ko-KR" sz="2000" dirty="0"/>
          </a:p>
          <a:p>
            <a:pPr lvl="1"/>
            <a:r>
              <a:rPr lang="ko-KR" altLang="en-US" sz="1600" dirty="0"/>
              <a:t>컴파일 </a:t>
            </a:r>
            <a:r>
              <a:rPr lang="en-US" altLang="ko-KR" sz="1600" b="0" dirty="0"/>
              <a:t>: </a:t>
            </a:r>
            <a:r>
              <a:rPr lang="ko-KR" altLang="en-US" sz="1600" b="0" dirty="0"/>
              <a:t>소스 파일을 컴퓨터가 이해할 수 있는 기계어로 바꾸는 과정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53" y="2132856"/>
            <a:ext cx="47339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컴파일과 링크</a:t>
            </a:r>
            <a:endParaRPr lang="en-US" altLang="ko-KR" sz="2000" dirty="0"/>
          </a:p>
          <a:p>
            <a:pPr lvl="1"/>
            <a:r>
              <a:rPr lang="ko-KR" altLang="en-US" sz="1600" dirty="0"/>
              <a:t>링크 </a:t>
            </a:r>
            <a:r>
              <a:rPr lang="en-US" altLang="ko-KR" sz="1600" dirty="0"/>
              <a:t>: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여러 개의 ‘오브젝트 파일’을 하나의 ‘실행 파일’로 묶어주는 과정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78" y="2202557"/>
            <a:ext cx="56292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6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z="2000" dirty="0"/>
              <a:t>프로그램 실행</a:t>
            </a:r>
            <a:endParaRPr lang="en-US" altLang="ko-KR" sz="20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0" y="1598965"/>
            <a:ext cx="5256584" cy="310940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216402"/>
              </p:ext>
            </p:extLst>
          </p:nvPr>
        </p:nvGraphicFramePr>
        <p:xfrm>
          <a:off x="917180" y="4864662"/>
          <a:ext cx="7056784" cy="170122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빌드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컴파일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링크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컴파일과 링크는 소스 파일이 하나뿐이더라도 반드시 수행해야 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대부분의 컴파일러는 컴파일과 링크 과정을 별도로 처리하지 않음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그래서 컴파일과 링크를 합쳐서 컴파일 또는 빌드</a:t>
                      </a:r>
                      <a:r>
                        <a:rPr lang="en-US" altLang="ko-KR" sz="1400" dirty="0"/>
                        <a:t>(build)</a:t>
                      </a:r>
                      <a:r>
                        <a:rPr lang="ko-KR" altLang="en-US" sz="1400" dirty="0"/>
                        <a:t>라고 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필요에 따라 컴파일과 링크를 별도로 수행할 수도 있음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35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000" b="1" dirty="0"/>
              <a:t>C </a:t>
            </a:r>
            <a:r>
              <a:rPr lang="ko-KR" altLang="en-US" sz="4000" b="1" dirty="0"/>
              <a:t>컴파일러 설치와 간단한 실습</a:t>
            </a:r>
            <a:endParaRPr lang="en-US" altLang="ko-KR" sz="40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49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실습할 수 있는 </a:t>
            </a:r>
            <a:r>
              <a:rPr lang="en-US" altLang="ko-KR" sz="2000" dirty="0"/>
              <a:t>Visual Studio </a:t>
            </a:r>
            <a:r>
              <a:rPr lang="ko-KR" altLang="en-US" sz="2000" dirty="0"/>
              <a:t>버전</a:t>
            </a:r>
            <a:endParaRPr lang="en-US" altLang="ko-KR" sz="2000" dirty="0"/>
          </a:p>
          <a:p>
            <a:pPr lvl="2"/>
            <a:r>
              <a:rPr lang="ko-KR" altLang="en-US" sz="1600" dirty="0"/>
              <a:t>이 책에서는 </a:t>
            </a:r>
            <a:r>
              <a:rPr lang="en-US" altLang="ko-KR" sz="1600" dirty="0"/>
              <a:t>Visual Studio 2012 Professional </a:t>
            </a:r>
            <a:r>
              <a:rPr lang="ko-KR" altLang="en-US" sz="1600" dirty="0"/>
              <a:t>버전을 사용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유료 버전의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는 몇 개의 에디션이 있는데 기능이 많은 순서로 </a:t>
            </a:r>
            <a:r>
              <a:rPr lang="en-US" altLang="ko-KR" sz="1600" dirty="0"/>
              <a:t>Enterprise, Professional </a:t>
            </a:r>
            <a:r>
              <a:rPr lang="ko-KR" altLang="en-US" sz="1600" dirty="0"/>
              <a:t>등이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 책에서는 무료이며 </a:t>
            </a:r>
            <a:r>
              <a:rPr lang="ko-KR" altLang="en-US" sz="1600" dirty="0" err="1"/>
              <a:t>최신버전인</a:t>
            </a:r>
            <a:r>
              <a:rPr lang="ko-KR" altLang="en-US" sz="1600" dirty="0"/>
              <a:t> </a:t>
            </a:r>
            <a:r>
              <a:rPr lang="en-US" altLang="ko-KR" sz="1600" dirty="0"/>
              <a:t>Visual Studio Community 2022 </a:t>
            </a:r>
            <a:r>
              <a:rPr lang="ko-KR" altLang="en-US" sz="1600" dirty="0"/>
              <a:t>버전을 사용하지만 </a:t>
            </a:r>
            <a:r>
              <a:rPr lang="en-US" altLang="ko-KR" sz="1600" dirty="0"/>
              <a:t>[</a:t>
            </a:r>
            <a:r>
              <a:rPr lang="ko-KR" altLang="en-US" sz="1600" dirty="0"/>
              <a:t>표 </a:t>
            </a:r>
            <a:r>
              <a:rPr lang="en-US" altLang="ko-KR" sz="1600" dirty="0"/>
              <a:t>1-1]</a:t>
            </a:r>
            <a:r>
              <a:rPr lang="ko-KR" altLang="en-US" sz="1600" dirty="0"/>
              <a:t>의 어떤 버전을 사용해도 동일하게 실습할 수 있음</a:t>
            </a:r>
            <a:endParaRPr lang="en-US" altLang="ko-KR" sz="1600" dirty="0"/>
          </a:p>
          <a:p>
            <a:pPr marL="628650" lvl="3" indent="0" algn="just">
              <a:buNone/>
            </a:pPr>
            <a:endParaRPr lang="en-US" altLang="ko-KR" sz="1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66" y="2132856"/>
            <a:ext cx="71247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sz="2000" dirty="0"/>
              <a:t>Visual Studio 2012 Professional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Visual Studio 2012 Professional </a:t>
            </a:r>
            <a:r>
              <a:rPr lang="ko-KR" altLang="en-US" sz="1600" dirty="0">
                <a:solidFill>
                  <a:srgbClr val="00B050"/>
                </a:solidFill>
              </a:rPr>
              <a:t>설치 방법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https://visualstudio.com</a:t>
            </a:r>
            <a:r>
              <a:rPr lang="ko-KR" altLang="en-US" sz="1600" dirty="0"/>
              <a:t>에서 </a:t>
            </a:r>
            <a:r>
              <a:rPr lang="en-US" altLang="ko-KR" sz="1600" dirty="0"/>
              <a:t>Visual Studio Community </a:t>
            </a:r>
            <a:r>
              <a:rPr lang="ko-KR" altLang="en-US" sz="1600" dirty="0"/>
              <a:t>설치 파일을 다운로드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17" y="2492896"/>
            <a:ext cx="68103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32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dirty="0"/>
              <a:t>다운로드한 파일을 실행한 뒤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</a:t>
            </a:r>
            <a:r>
              <a:rPr lang="en-US" altLang="ko-KR" sz="1600" dirty="0"/>
              <a:t>&gt;</a:t>
            </a:r>
            <a:r>
              <a:rPr lang="ko-KR" altLang="en-US" sz="1600" dirty="0"/>
              <a:t>을 클릭</a:t>
            </a:r>
            <a:r>
              <a:rPr lang="en-US" altLang="ko-KR" sz="1600" dirty="0"/>
              <a:t>                  </a:t>
            </a: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</a:t>
            </a:r>
            <a:r>
              <a:rPr lang="ko-KR" altLang="en-US" sz="1600" dirty="0"/>
              <a:t>잠시 다운로드 및 설치가 진행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41" y="1454340"/>
            <a:ext cx="3419475" cy="2314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41" y="4378641"/>
            <a:ext cx="34290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000" b="1" dirty="0"/>
              <a:t>C </a:t>
            </a:r>
            <a:r>
              <a:rPr lang="ko-KR" altLang="en-US" sz="2000" b="1" dirty="0"/>
              <a:t>언어의 이해</a:t>
            </a:r>
            <a:endParaRPr lang="en-US" altLang="ko-KR" sz="2000" b="1" dirty="0"/>
          </a:p>
          <a:p>
            <a:r>
              <a:rPr lang="en-US" altLang="ko-KR" sz="2000" b="1" dirty="0"/>
              <a:t>C </a:t>
            </a:r>
            <a:r>
              <a:rPr lang="ko-KR" altLang="en-US" sz="2000" b="1" dirty="0"/>
              <a:t>프로그램 작성 방법</a:t>
            </a:r>
            <a:endParaRPr lang="en-US" altLang="ko-KR" sz="2000" b="1" dirty="0"/>
          </a:p>
          <a:p>
            <a:r>
              <a:rPr lang="en-US" altLang="ko-KR" sz="2000" b="1" dirty="0"/>
              <a:t>C </a:t>
            </a:r>
            <a:r>
              <a:rPr lang="ko-KR" altLang="en-US" sz="2000" b="1" dirty="0"/>
              <a:t>컴파일러 설치와 간단한 실습</a:t>
            </a:r>
            <a:endParaRPr lang="en-US" altLang="ko-KR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[</a:t>
            </a:r>
            <a:r>
              <a:rPr lang="ko-KR" altLang="en-US" sz="1600" dirty="0"/>
              <a:t>워크로드</a:t>
            </a:r>
            <a:r>
              <a:rPr lang="en-US" altLang="ko-KR" sz="1600" dirty="0"/>
              <a:t>]</a:t>
            </a:r>
            <a:r>
              <a:rPr lang="ko-KR" altLang="en-US" sz="1600" dirty="0"/>
              <a:t>에서는 ‘</a:t>
            </a:r>
            <a:r>
              <a:rPr lang="en-US" altLang="ko-KR" sz="1600" dirty="0"/>
              <a:t>C++</a:t>
            </a:r>
            <a:r>
              <a:rPr lang="ko-KR" altLang="en-US" sz="1600" dirty="0"/>
              <a:t>를 사용한 데스크톱 </a:t>
            </a:r>
            <a:r>
              <a:rPr lang="ko-KR" altLang="en-US" sz="1600" dirty="0" err="1"/>
              <a:t>개발’만</a:t>
            </a:r>
            <a:r>
              <a:rPr lang="ko-KR" altLang="en-US" sz="1600" dirty="0"/>
              <a:t> 체크한 뒤 </a:t>
            </a:r>
            <a:r>
              <a:rPr lang="en-US" altLang="ko-KR" sz="1600" dirty="0"/>
              <a:t>&lt;</a:t>
            </a:r>
            <a:r>
              <a:rPr lang="ko-KR" altLang="en-US" sz="1600" dirty="0"/>
              <a:t>설치</a:t>
            </a:r>
            <a:r>
              <a:rPr lang="en-US" altLang="ko-KR" sz="1600" dirty="0"/>
              <a:t>&gt;</a:t>
            </a:r>
            <a:r>
              <a:rPr lang="ko-KR" altLang="en-US" sz="1600" dirty="0"/>
              <a:t>를 클릭</a:t>
            </a:r>
            <a:r>
              <a:rPr lang="en-US" altLang="ko-KR" sz="1600" dirty="0"/>
              <a:t>, </a:t>
            </a:r>
            <a:r>
              <a:rPr lang="ko-KR" altLang="en-US" sz="1600" dirty="0"/>
              <a:t>프로그램을 설치하려면 </a:t>
            </a:r>
            <a:r>
              <a:rPr lang="en-US" altLang="ko-KR" sz="1600" dirty="0"/>
              <a:t>10GB </a:t>
            </a:r>
            <a:r>
              <a:rPr lang="ko-KR" altLang="en-US" sz="1600" dirty="0"/>
              <a:t>정도의 하드디스크 여유 공간이 필요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TIP</a:t>
            </a:r>
            <a:r>
              <a:rPr lang="ko-KR" altLang="en-US" sz="1400" b="1" dirty="0" err="1">
                <a:solidFill>
                  <a:srgbClr val="FF0000"/>
                </a:solidFill>
              </a:rPr>
              <a:t>ㅣ</a:t>
            </a:r>
            <a:r>
              <a:rPr lang="ko-KR" altLang="en-US" sz="1400" dirty="0"/>
              <a:t>‘</a:t>
            </a:r>
            <a:r>
              <a:rPr lang="en-US" altLang="ko-KR" sz="1400" dirty="0"/>
              <a:t>C++</a:t>
            </a:r>
            <a:r>
              <a:rPr lang="ko-KR" altLang="en-US" sz="1400" dirty="0"/>
              <a:t>을 사용한 데스크톱 개발’ 항목이 보이지 않으면 화면을 아래로 스크롤</a:t>
            </a:r>
            <a:endParaRPr lang="en-US" altLang="ko-KR" sz="14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78" y="2038697"/>
            <a:ext cx="67722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1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05</a:t>
            </a:r>
            <a:r>
              <a:rPr lang="en-US" altLang="ko-KR" sz="1600" dirty="0"/>
              <a:t> </a:t>
            </a:r>
            <a:r>
              <a:rPr lang="ko-KR" altLang="en-US" sz="1600" dirty="0"/>
              <a:t>‘설치 후 </a:t>
            </a:r>
            <a:r>
              <a:rPr lang="ko-KR" altLang="en-US" sz="1600" dirty="0" err="1"/>
              <a:t>시작’이</a:t>
            </a:r>
            <a:r>
              <a:rPr lang="ko-KR" altLang="en-US" sz="1600" dirty="0"/>
              <a:t> 체크되어 있으면 설치 완료 후에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가 자동으로 시작</a:t>
            </a: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809625" lvl="4" indent="0" algn="just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TIP</a:t>
            </a:r>
            <a:r>
              <a:rPr lang="ko-KR" altLang="en-US" sz="1400" b="1" dirty="0" err="1">
                <a:solidFill>
                  <a:srgbClr val="FF0000"/>
                </a:solidFill>
              </a:rPr>
              <a:t>ㅣ</a:t>
            </a:r>
            <a:r>
              <a:rPr lang="ko-KR" altLang="en-US" sz="1400" dirty="0" err="1"/>
              <a:t>설치하는</a:t>
            </a:r>
            <a:r>
              <a:rPr lang="ko-KR" altLang="en-US" sz="1400" dirty="0"/>
              <a:t> 시점의 </a:t>
            </a:r>
            <a:r>
              <a:rPr lang="en-US" altLang="ko-KR" sz="1400" dirty="0"/>
              <a:t>Visual Studio </a:t>
            </a:r>
            <a:r>
              <a:rPr lang="ko-KR" altLang="en-US" sz="1400" dirty="0"/>
              <a:t>세부 버전이 달라질 수 있으며 </a:t>
            </a:r>
            <a:r>
              <a:rPr lang="en-US" altLang="ko-KR" sz="1400" dirty="0"/>
              <a:t>[Visual Studio Community 2022 Current] </a:t>
            </a:r>
            <a:r>
              <a:rPr lang="ko-KR" altLang="en-US" sz="1400" dirty="0"/>
              <a:t>등으로 약간 다르게 나올 수도 있음</a:t>
            </a:r>
            <a:endParaRPr lang="en-US" altLang="ko-KR" sz="14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4" y="1556792"/>
            <a:ext cx="58197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1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06</a:t>
            </a:r>
            <a:r>
              <a:rPr lang="en-US" altLang="ko-KR" sz="1600" dirty="0"/>
              <a:t> </a:t>
            </a:r>
            <a:r>
              <a:rPr lang="ko-KR" altLang="en-US" sz="1600" dirty="0"/>
              <a:t>설치가 진행</a:t>
            </a:r>
            <a:r>
              <a:rPr lang="en-US" altLang="ko-KR" sz="1600" dirty="0"/>
              <a:t>(</a:t>
            </a:r>
            <a:r>
              <a:rPr lang="ko-KR" altLang="en-US" sz="1600" dirty="0"/>
              <a:t>컴퓨터 성능에 따라서 수 분에서 수십 분이 걸림</a:t>
            </a:r>
            <a:r>
              <a:rPr lang="en-US" altLang="ko-KR" sz="1600" dirty="0"/>
              <a:t>)</a:t>
            </a:r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84784"/>
            <a:ext cx="6553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23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07</a:t>
            </a:r>
            <a:r>
              <a:rPr lang="en-US" altLang="ko-KR" sz="1600" dirty="0"/>
              <a:t> </a:t>
            </a:r>
            <a:r>
              <a:rPr lang="ko-KR" altLang="en-US" sz="1600" dirty="0"/>
              <a:t>설치 완료 후</a:t>
            </a:r>
            <a:r>
              <a:rPr lang="en-US" altLang="ko-KR" sz="1600" dirty="0"/>
              <a:t>, </a:t>
            </a:r>
            <a:r>
              <a:rPr lang="ko-KR" altLang="en-US" sz="1600" dirty="0"/>
              <a:t>다시 부팅하라는 메시지 창이 나오면 컴퓨터를 재부팅</a:t>
            </a: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08</a:t>
            </a:r>
            <a:r>
              <a:rPr lang="en-US" altLang="ko-KR" sz="1600" dirty="0"/>
              <a:t> </a:t>
            </a:r>
            <a:r>
              <a:rPr lang="ko-KR" altLang="en-US" sz="1600" dirty="0"/>
              <a:t>윈도우의 </a:t>
            </a:r>
            <a:r>
              <a:rPr lang="en-US" altLang="ko-KR" sz="1600" dirty="0"/>
              <a:t>[</a:t>
            </a:r>
            <a:r>
              <a:rPr lang="ko-KR" altLang="en-US" sz="1600" dirty="0"/>
              <a:t>시작</a:t>
            </a:r>
            <a:r>
              <a:rPr lang="en-US" altLang="ko-KR" sz="1600" dirty="0"/>
              <a:t>]</a:t>
            </a:r>
            <a:r>
              <a:rPr lang="ko-KR" altLang="en-US" sz="1600" dirty="0"/>
              <a:t> 클릭 → </a:t>
            </a:r>
            <a:r>
              <a:rPr lang="en-US" altLang="ko-KR" sz="1600" dirty="0"/>
              <a:t>&lt;</a:t>
            </a:r>
            <a:r>
              <a:rPr lang="ko-KR" altLang="en-US" sz="1600" dirty="0"/>
              <a:t>모든 앱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 → </a:t>
            </a:r>
            <a:r>
              <a:rPr lang="en-US" altLang="ko-KR" sz="1600" dirty="0"/>
              <a:t>[V]</a:t>
            </a:r>
            <a:r>
              <a:rPr lang="ko-KR" altLang="en-US" sz="1600" dirty="0"/>
              <a:t> 입력 → </a:t>
            </a:r>
            <a:r>
              <a:rPr lang="en-US" altLang="ko-KR" sz="1600" dirty="0"/>
              <a:t>[Visual Studio 2022 Currents] </a:t>
            </a:r>
            <a:r>
              <a:rPr lang="ko-KR" altLang="en-US" sz="1600" dirty="0"/>
              <a:t>또는 </a:t>
            </a:r>
            <a:r>
              <a:rPr lang="en-US" altLang="ko-KR" sz="1600" dirty="0"/>
              <a:t>[Visual Studio 2022]</a:t>
            </a:r>
            <a:r>
              <a:rPr lang="ko-KR" altLang="en-US" sz="1600" dirty="0"/>
              <a:t>를 클릭해서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 실행</a:t>
            </a: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2452319"/>
            <a:ext cx="3384376" cy="43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8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09</a:t>
            </a:r>
            <a:r>
              <a:rPr lang="en-US" altLang="ko-KR" sz="1600" dirty="0"/>
              <a:t> [Visual Studio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] </a:t>
            </a:r>
            <a:r>
              <a:rPr lang="ko-KR" altLang="en-US" sz="1600" dirty="0"/>
              <a:t>화면이 나오면 우선은 제일 아래 </a:t>
            </a:r>
            <a:r>
              <a:rPr lang="en-US" altLang="ko-KR" sz="1600" dirty="0"/>
              <a:t>&lt;</a:t>
            </a:r>
            <a:r>
              <a:rPr lang="ko-KR" altLang="en-US" sz="1600" dirty="0"/>
              <a:t>나중에</a:t>
            </a:r>
            <a:r>
              <a:rPr lang="en-US" altLang="ko-KR" sz="1600" dirty="0"/>
              <a:t>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&gt;</a:t>
            </a:r>
            <a:r>
              <a:rPr lang="ko-KR" altLang="en-US" sz="1600" dirty="0"/>
              <a:t>을 클릭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en-US" altLang="ko-KR" sz="1600" dirty="0"/>
              <a:t>[</a:t>
            </a:r>
            <a:r>
              <a:rPr lang="ko-KR" altLang="en-US" sz="1600" dirty="0"/>
              <a:t>친숙한 환경에서 시작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나오는데 원하는 화면 색상을 선택하고 </a:t>
            </a:r>
            <a:r>
              <a:rPr lang="en-US" altLang="ko-KR" sz="1600" dirty="0"/>
              <a:t>&lt; Visual Studio&gt;</a:t>
            </a:r>
            <a:r>
              <a:rPr lang="ko-KR" altLang="en-US" sz="1600" dirty="0"/>
              <a:t>을 클릭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16" y="2204864"/>
            <a:ext cx="60960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5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10</a:t>
            </a:r>
            <a:r>
              <a:rPr lang="en-US" altLang="ko-KR" sz="1600" dirty="0"/>
              <a:t> Visual Studio </a:t>
            </a:r>
            <a:r>
              <a:rPr lang="ko-KR" altLang="en-US" sz="1600" dirty="0"/>
              <a:t>초기 화면이 나옴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65627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2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11</a:t>
            </a:r>
            <a:r>
              <a:rPr lang="en-US" altLang="ko-KR" sz="1600" dirty="0"/>
              <a:t> Visual Studio Community</a:t>
            </a:r>
            <a:r>
              <a:rPr lang="ko-KR" altLang="en-US" sz="1600" dirty="0"/>
              <a:t>는 마이크로소프트 계정으로 로그인해야 기간에 제한 없이 무료로 사용할 수 있음</a:t>
            </a:r>
            <a:r>
              <a:rPr lang="en-US" altLang="ko-KR" sz="1600" dirty="0"/>
              <a:t>(</a:t>
            </a:r>
            <a:r>
              <a:rPr lang="ko-KR" altLang="en-US" sz="1600" dirty="0"/>
              <a:t>별도의 로그인 절차 없이 </a:t>
            </a:r>
            <a:r>
              <a:rPr lang="en-US" altLang="ko-KR" sz="1600" dirty="0"/>
              <a:t>30</a:t>
            </a:r>
            <a:r>
              <a:rPr lang="ko-KR" altLang="en-US" sz="1600" dirty="0"/>
              <a:t>일간 무료로 사용할 수 있으나</a:t>
            </a:r>
            <a:r>
              <a:rPr lang="en-US" altLang="ko-KR" sz="1600" dirty="0"/>
              <a:t>, 30</a:t>
            </a:r>
            <a:r>
              <a:rPr lang="ko-KR" altLang="en-US" sz="1600" dirty="0"/>
              <a:t>일이 지나면 다시 로그인해야 됨</a:t>
            </a:r>
            <a:r>
              <a:rPr lang="en-US" altLang="ko-KR" sz="1600" dirty="0"/>
              <a:t>)</a:t>
            </a:r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6" y="2426394"/>
            <a:ext cx="6553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2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/>
              <a:t>처음으로 작성해보는 간단한 프로그램</a:t>
            </a:r>
            <a:endParaRPr lang="en-US" altLang="ko-KR" sz="2000" dirty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/>
              <a:t>메모장은 코드를 입력하는 단순한 기능만 제공하지만 </a:t>
            </a:r>
            <a:r>
              <a:rPr lang="en-US" altLang="ko-KR" sz="1600" b="0" dirty="0"/>
              <a:t>Visual Studio</a:t>
            </a:r>
            <a:r>
              <a:rPr lang="ko-KR" altLang="en-US" sz="1600" b="0" dirty="0"/>
              <a:t>는 코드를 입력할 때 실수로 잘못 입력한 글자를 찾아주고 클릭 한 번으로 컴파일과 링크를 해결해주는 강력하고 편리한 통합 개발 환경을 제공</a:t>
            </a:r>
            <a:endParaRPr lang="en-US" altLang="ko-KR" sz="1600" b="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01619"/>
              </p:ext>
            </p:extLst>
          </p:nvPr>
        </p:nvGraphicFramePr>
        <p:xfrm>
          <a:off x="1187624" y="2996952"/>
          <a:ext cx="7056784" cy="2661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프로젝트와 소스 파일의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단순한 </a:t>
                      </a:r>
                      <a:r>
                        <a:rPr lang="en-US" altLang="ko-KR" sz="1400" dirty="0"/>
                        <a:t>C </a:t>
                      </a:r>
                      <a:r>
                        <a:rPr lang="ko-KR" altLang="en-US" sz="1400" dirty="0"/>
                        <a:t>컴파일러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예를 들어 </a:t>
                      </a:r>
                      <a:r>
                        <a:rPr lang="en-US" altLang="ko-KR" sz="1400" dirty="0"/>
                        <a:t>Turbo C </a:t>
                      </a:r>
                      <a:r>
                        <a:rPr lang="ko-KR" altLang="en-US" sz="1400" dirty="0"/>
                        <a:t>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를 사용한다면 </a:t>
                      </a:r>
                      <a:r>
                        <a:rPr lang="en-US" altLang="ko-KR" sz="1400" dirty="0"/>
                        <a:t>C </a:t>
                      </a:r>
                      <a:r>
                        <a:rPr lang="ko-KR" altLang="en-US" sz="1400" dirty="0"/>
                        <a:t>소스 파일을 하나만 작성해서 컴파일과 링크를 수행하면 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하지만 </a:t>
                      </a:r>
                      <a:r>
                        <a:rPr lang="en-US" altLang="ko-KR" sz="1400" dirty="0"/>
                        <a:t>Visual C++</a:t>
                      </a:r>
                      <a:r>
                        <a:rPr lang="ko-KR" altLang="en-US" sz="1400" dirty="0"/>
                        <a:t>로 프로그래밍을 하려면 단순히 소스 파일만 필요한 것이 아니라 프로젝트를 먼저 생성해야 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프로젝트는 지금 공부하는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뿐만 아니라 고급 프로그래밍에서 중요한 개념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프로젝트의 개념은 오른쪽 그림과 같이 여러 개의 </a:t>
                      </a:r>
                      <a:r>
                        <a:rPr lang="en-US" altLang="ko-KR" sz="1400" dirty="0"/>
                        <a:t>C </a:t>
                      </a:r>
                      <a:r>
                        <a:rPr lang="ko-KR" altLang="en-US" sz="1400" dirty="0"/>
                        <a:t>프로그램을 담아놓는 그릇이라고 보면 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27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z="2000" dirty="0"/>
              <a:t>처음으로 작성해보는 간단한 프로그램</a:t>
            </a:r>
            <a:endParaRPr lang="en-US" altLang="ko-KR" sz="2000" dirty="0"/>
          </a:p>
          <a:p>
            <a:pPr lvl="1"/>
            <a:r>
              <a:rPr lang="ko-KR" altLang="en-US" sz="1600" dirty="0">
                <a:solidFill>
                  <a:srgbClr val="00B050"/>
                </a:solidFill>
              </a:rPr>
              <a:t>프로젝트 생성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266700" lvl="1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b="0" dirty="0"/>
              <a:t>이 책에서 작성할 프로젝트를 </a:t>
            </a:r>
            <a:r>
              <a:rPr lang="ko-KR" altLang="en-US" sz="1600" b="0" dirty="0" err="1"/>
              <a:t>모아놓기</a:t>
            </a:r>
            <a:r>
              <a:rPr lang="ko-KR" altLang="en-US" sz="1600" b="0" dirty="0"/>
              <a:t> 위해 ‘</a:t>
            </a:r>
            <a:r>
              <a:rPr lang="en-US" altLang="ko-KR" sz="1600" b="0" dirty="0"/>
              <a:t>C:\CookC’ </a:t>
            </a:r>
            <a:r>
              <a:rPr lang="ko-KR" altLang="en-US" sz="1600" b="0" dirty="0"/>
              <a:t>폴더를 미리 생성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 algn="just"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b="0" dirty="0"/>
              <a:t>앞서 실행한 </a:t>
            </a:r>
            <a:r>
              <a:rPr lang="en-US" altLang="ko-KR" sz="1600" b="0" dirty="0"/>
              <a:t>Visual Studio</a:t>
            </a:r>
            <a:r>
              <a:rPr lang="ko-KR" altLang="en-US" sz="1600" b="0" dirty="0"/>
              <a:t>를 닫았다면 윈도우의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시작</a:t>
            </a:r>
            <a:r>
              <a:rPr lang="en-US" altLang="ko-KR" sz="1600" b="0" dirty="0"/>
              <a:t>] - [Visual Studio 2022]</a:t>
            </a:r>
            <a:r>
              <a:rPr lang="ko-KR" altLang="en-US" sz="1600" b="0" dirty="0"/>
              <a:t>를 클릭해서 다시</a:t>
            </a:r>
            <a:r>
              <a:rPr lang="en-US" altLang="ko-KR" sz="1600" dirty="0"/>
              <a:t> </a:t>
            </a:r>
            <a:r>
              <a:rPr lang="ko-KR" altLang="en-US" sz="1600" b="0" dirty="0"/>
              <a:t>실행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47" y="2420888"/>
            <a:ext cx="46672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88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프로그램을 작성하려면 먼저 프로젝트를 생성</a:t>
            </a:r>
            <a:r>
              <a:rPr lang="en-US" altLang="ko-KR" sz="1600" b="0" dirty="0"/>
              <a:t>, [</a:t>
            </a:r>
            <a:r>
              <a:rPr lang="ko-KR" altLang="en-US" sz="1600" b="0" dirty="0"/>
              <a:t>시작 화면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오른쪽 아래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새 프로젝트 만들기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클릭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16" y="1988840"/>
            <a:ext cx="6781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4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/>
              <a:t>C </a:t>
            </a:r>
            <a:r>
              <a:rPr lang="ko-KR" altLang="en-US" sz="4800" b="1" dirty="0"/>
              <a:t>언어의 이해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88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[</a:t>
            </a:r>
            <a:r>
              <a:rPr lang="ko-KR" altLang="en-US" sz="1600" dirty="0"/>
              <a:t>새 프로젝트 만들기</a:t>
            </a:r>
            <a:r>
              <a:rPr lang="en-US" altLang="ko-KR" sz="1600" dirty="0"/>
              <a:t>] </a:t>
            </a:r>
            <a:r>
              <a:rPr lang="ko-KR" altLang="en-US" sz="1600" dirty="0"/>
              <a:t>창 오른쪽의 </a:t>
            </a:r>
            <a:r>
              <a:rPr lang="en-US" altLang="ko-KR" sz="1600" dirty="0"/>
              <a:t>[</a:t>
            </a:r>
            <a:r>
              <a:rPr lang="ko-KR" altLang="en-US" sz="1600" dirty="0"/>
              <a:t>모든 언어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en-US" altLang="ko-KR" sz="1600" dirty="0"/>
              <a:t>[C++]</a:t>
            </a:r>
            <a:r>
              <a:rPr lang="ko-KR" altLang="en-US" sz="1600" dirty="0"/>
              <a:t>로 선택하고</a:t>
            </a:r>
            <a:r>
              <a:rPr lang="en-US" altLang="ko-KR" sz="1600" dirty="0"/>
              <a:t>, [Windows </a:t>
            </a:r>
            <a:r>
              <a:rPr lang="ko-KR" altLang="en-US" sz="1600" dirty="0"/>
              <a:t>데스크톱 마법사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선택한 후 </a:t>
            </a:r>
            <a:r>
              <a:rPr lang="en-US" altLang="ko-KR" sz="1600" dirty="0"/>
              <a:t>&lt;</a:t>
            </a:r>
            <a:r>
              <a:rPr lang="ko-KR" altLang="en-US" sz="1600" dirty="0"/>
              <a:t>다음</a:t>
            </a:r>
            <a:r>
              <a:rPr lang="en-US" altLang="ko-KR" sz="1600" dirty="0"/>
              <a:t>&gt;</a:t>
            </a:r>
            <a:r>
              <a:rPr lang="ko-KR" altLang="en-US" sz="1600" dirty="0"/>
              <a:t>을 클릭</a:t>
            </a: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27" y="2132856"/>
            <a:ext cx="6053346" cy="42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8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05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프로젝트 이름 ‘</a:t>
            </a:r>
            <a:r>
              <a:rPr lang="en-US" altLang="ko-KR" sz="1600" b="0" dirty="0"/>
              <a:t>First’</a:t>
            </a:r>
            <a:r>
              <a:rPr lang="ko-KR" altLang="en-US" sz="1600" b="0" dirty="0"/>
              <a:t>로 입력 </a:t>
            </a:r>
            <a:r>
              <a:rPr lang="ko-KR" altLang="en-US" sz="1600" dirty="0"/>
              <a:t>→ </a:t>
            </a:r>
            <a:r>
              <a:rPr lang="ko-KR" altLang="en-US" sz="1600" b="0" dirty="0"/>
              <a:t>위치는 앞에서 생성한 폴더인 ‘</a:t>
            </a:r>
            <a:r>
              <a:rPr lang="en-US" altLang="ko-KR" sz="1600" b="0" dirty="0"/>
              <a:t>C:\CookC’</a:t>
            </a:r>
            <a:r>
              <a:rPr lang="ko-KR" altLang="en-US" sz="1600" b="0" dirty="0"/>
              <a:t>를 입력하거나 선택 </a:t>
            </a:r>
            <a:r>
              <a:rPr lang="ko-KR" altLang="en-US" sz="1600" dirty="0"/>
              <a:t>→</a:t>
            </a:r>
            <a:r>
              <a:rPr lang="en-US" altLang="ko-KR" sz="1600" dirty="0"/>
              <a:t> </a:t>
            </a:r>
            <a:r>
              <a:rPr lang="ko-KR" altLang="en-US" sz="1600" b="0" dirty="0"/>
              <a:t>‘솔루션 및 프로젝트를 같은 디렉터리에 배치’ 체크 </a:t>
            </a:r>
            <a:r>
              <a:rPr lang="ko-KR" altLang="en-US" sz="1600" dirty="0"/>
              <a:t>→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&lt;</a:t>
            </a:r>
            <a:r>
              <a:rPr lang="ko-KR" altLang="en-US" sz="1600" b="0" dirty="0"/>
              <a:t>만들기</a:t>
            </a:r>
            <a:r>
              <a:rPr lang="en-US" altLang="ko-KR" sz="1600" b="0" dirty="0"/>
              <a:t>&gt;</a:t>
            </a:r>
            <a:r>
              <a:rPr lang="ko-KR" altLang="en-US" sz="1600" b="0" dirty="0"/>
              <a:t> 클릭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2107307"/>
            <a:ext cx="53911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07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06</a:t>
            </a:r>
            <a:r>
              <a:rPr lang="en-US" altLang="ko-KR" sz="1600" dirty="0"/>
              <a:t> </a:t>
            </a:r>
            <a:r>
              <a:rPr lang="en-US" altLang="ko-KR" sz="1600" b="0" dirty="0"/>
              <a:t>[Windows </a:t>
            </a:r>
            <a:r>
              <a:rPr lang="ko-KR" altLang="en-US" sz="1600" b="0" dirty="0"/>
              <a:t>데스크톱 프로젝트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창에서 애플리케이션 종류는 ‘콘솔 애플리케이션</a:t>
            </a:r>
            <a:r>
              <a:rPr lang="en-US" altLang="ko-KR" sz="1600" b="0" dirty="0"/>
              <a:t>(.exe)’</a:t>
            </a:r>
            <a:r>
              <a:rPr lang="ko-KR" altLang="en-US" sz="1600" b="0" dirty="0"/>
              <a:t>으로 되어 있을 것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추가 옵션에서 ‘빈 </a:t>
            </a:r>
            <a:r>
              <a:rPr lang="ko-KR" altLang="en-US" sz="1600" b="0" dirty="0" err="1"/>
              <a:t>프로젝트’에</a:t>
            </a:r>
            <a:r>
              <a:rPr lang="ko-KR" altLang="en-US" sz="1600" b="0" dirty="0"/>
              <a:t> 체크하고 </a:t>
            </a:r>
            <a:r>
              <a:rPr lang="en-US" altLang="ko-KR" sz="1600" b="0" dirty="0"/>
              <a:t>&lt;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&gt;</a:t>
            </a:r>
            <a:r>
              <a:rPr lang="ko-KR" altLang="en-US" sz="1600" b="0" dirty="0"/>
              <a:t>을 클릭</a:t>
            </a:r>
            <a:endParaRPr lang="en-US" altLang="ko-KR" sz="1600" b="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b="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b="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07</a:t>
            </a:r>
            <a:r>
              <a:rPr lang="en-US" altLang="ko-KR" sz="1600" dirty="0"/>
              <a:t> </a:t>
            </a:r>
            <a:r>
              <a:rPr lang="ko-KR" altLang="en-US" sz="1600" dirty="0"/>
              <a:t>빈 프로젝트가 완성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88840"/>
            <a:ext cx="2520280" cy="23163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768583"/>
            <a:ext cx="4036715" cy="20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66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C </a:t>
            </a:r>
            <a:r>
              <a:rPr lang="ko-KR" altLang="en-US" sz="1600" dirty="0">
                <a:solidFill>
                  <a:srgbClr val="00B050"/>
                </a:solidFill>
              </a:rPr>
              <a:t>프로그램 코딩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b="0" dirty="0"/>
              <a:t>오른쪽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솔루션 탐색기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의 프로젝트 이름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현재 </a:t>
            </a:r>
            <a:r>
              <a:rPr lang="en-US" altLang="ko-KR" sz="1600" b="0" dirty="0"/>
              <a:t>First) </a:t>
            </a:r>
            <a:r>
              <a:rPr lang="ko-KR" altLang="en-US" sz="1600" b="0" dirty="0"/>
              <a:t>아래 ‘소스 파일’ 폴더에서 마우스 오른쪽 버튼을 클릭하여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추가</a:t>
            </a:r>
            <a:r>
              <a:rPr lang="en-US" altLang="ko-KR" sz="1600" b="0" dirty="0"/>
              <a:t>] - [</a:t>
            </a:r>
            <a:r>
              <a:rPr lang="ko-KR" altLang="en-US" sz="1600" b="0" dirty="0"/>
              <a:t>새 항목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선택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78" y="2420888"/>
            <a:ext cx="54768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45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80920" cy="5472608"/>
          </a:xfrm>
        </p:spPr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b="0" dirty="0"/>
              <a:t> [</a:t>
            </a:r>
            <a:r>
              <a:rPr lang="ko-KR" altLang="en-US" sz="1600" b="0" dirty="0"/>
              <a:t>새 항목 추가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창에서 왼쪽의 </a:t>
            </a:r>
            <a:r>
              <a:rPr lang="en-US" altLang="ko-KR" sz="1600" b="0" dirty="0"/>
              <a:t>[Visual C++]</a:t>
            </a:r>
            <a:r>
              <a:rPr lang="ko-KR" altLang="en-US" sz="1600" b="0" dirty="0"/>
              <a:t>를 선택하고</a:t>
            </a:r>
            <a:r>
              <a:rPr lang="en-US" altLang="ko-KR" sz="1600" b="0" dirty="0"/>
              <a:t>, ‘C++ </a:t>
            </a:r>
            <a:r>
              <a:rPr lang="ko-KR" altLang="en-US" sz="1600" b="0" dirty="0"/>
              <a:t>파일</a:t>
            </a:r>
            <a:r>
              <a:rPr lang="en-US" altLang="ko-KR" sz="1600" b="0" dirty="0"/>
              <a:t>(.</a:t>
            </a:r>
            <a:r>
              <a:rPr lang="en-US" altLang="ko-KR" sz="1600" b="0" dirty="0" err="1"/>
              <a:t>cpp</a:t>
            </a:r>
            <a:r>
              <a:rPr lang="en-US" altLang="ko-KR" sz="1600" b="0" dirty="0"/>
              <a:t>)’</a:t>
            </a:r>
            <a:r>
              <a:rPr lang="ko-KR" altLang="en-US" sz="1600" b="0" dirty="0"/>
              <a:t>을 선택한 뒤 이름에 ‘ </a:t>
            </a:r>
            <a:r>
              <a:rPr lang="en-US" altLang="ko-KR" sz="1600" b="0" dirty="0" err="1"/>
              <a:t>First.c</a:t>
            </a:r>
            <a:r>
              <a:rPr lang="en-US" altLang="ko-KR" sz="1600" b="0" dirty="0"/>
              <a:t>’</a:t>
            </a:r>
            <a:r>
              <a:rPr lang="ko-KR" altLang="en-US" sz="1600" b="0" dirty="0"/>
              <a:t>를 입력하고 </a:t>
            </a:r>
            <a:r>
              <a:rPr lang="en-US" altLang="ko-KR" sz="1600" b="0" dirty="0"/>
              <a:t>&lt;</a:t>
            </a:r>
            <a:r>
              <a:rPr lang="ko-KR" altLang="en-US" sz="1600" b="0" dirty="0"/>
              <a:t>추가</a:t>
            </a:r>
            <a:r>
              <a:rPr lang="en-US" altLang="ko-KR" sz="1600" b="0" dirty="0"/>
              <a:t>&gt;</a:t>
            </a:r>
            <a:r>
              <a:rPr lang="ko-KR" altLang="en-US" sz="1600" b="0" dirty="0"/>
              <a:t>를 클릭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49" y="1971675"/>
            <a:ext cx="65627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8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왼쪽에 빈 창이 나왔을 것</a:t>
            </a:r>
            <a:r>
              <a:rPr lang="en-US" altLang="ko-KR" sz="1600" dirty="0"/>
              <a:t>,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그림 </a:t>
            </a:r>
            <a:r>
              <a:rPr lang="en-US" altLang="ko-KR" sz="1600" b="0" dirty="0"/>
              <a:t>1-26]</a:t>
            </a:r>
            <a:r>
              <a:rPr lang="ko-KR" altLang="en-US" sz="1600" b="0" dirty="0"/>
              <a:t>과 똑같이 입력하면 색깔로 표시된 글자가 보이는데 파란색 글자는 </a:t>
            </a:r>
            <a:r>
              <a:rPr lang="ko-KR" altLang="en-US" sz="1600" b="0" dirty="0" err="1"/>
              <a:t>예약어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문법으로 약속된 글자</a:t>
            </a:r>
            <a:r>
              <a:rPr lang="en-US" altLang="ko-KR" sz="1600" b="0" dirty="0"/>
              <a:t>) </a:t>
            </a:r>
            <a:r>
              <a:rPr lang="ko-KR" altLang="en-US" sz="1600" b="0" dirty="0"/>
              <a:t>입력을 완료했으면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파일</a:t>
            </a:r>
            <a:r>
              <a:rPr lang="en-US" altLang="ko-KR" sz="1600" b="0" dirty="0"/>
              <a:t>] - [</a:t>
            </a:r>
            <a:r>
              <a:rPr lang="en-US" altLang="ko-KR" sz="1600" b="0" dirty="0" err="1"/>
              <a:t>First.c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저장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메뉴를 선택하거나 파일 저장 아이콘을 클릭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2348880"/>
            <a:ext cx="5688632" cy="23991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891" y="4797561"/>
            <a:ext cx="6552728" cy="20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53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1600" dirty="0" err="1">
                <a:solidFill>
                  <a:srgbClr val="00B050"/>
                </a:solidFill>
              </a:rPr>
              <a:t>빌드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컴파일 및 링크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</a:p>
          <a:p>
            <a:pPr marL="266700" lvl="1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b="0" dirty="0" err="1"/>
              <a:t>메뉴바의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빌드</a:t>
            </a:r>
            <a:r>
              <a:rPr lang="en-US" altLang="ko-KR" sz="1600" b="0" dirty="0"/>
              <a:t>] - [</a:t>
            </a:r>
            <a:r>
              <a:rPr lang="ko-KR" altLang="en-US" sz="1600" b="0" dirty="0"/>
              <a:t>솔루션 빌드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선택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단축키인 </a:t>
            </a:r>
            <a:r>
              <a:rPr lang="en-US" altLang="ko-KR" sz="1600" b="0" dirty="0"/>
              <a:t>[Ctrl]+[</a:t>
            </a:r>
            <a:r>
              <a:rPr lang="en-US" altLang="ko-KR" sz="1600" b="0" dirty="0" err="1"/>
              <a:t>Shfit</a:t>
            </a:r>
            <a:r>
              <a:rPr lang="en-US" altLang="ko-KR" sz="1600" b="0" dirty="0"/>
              <a:t>]+[B]</a:t>
            </a:r>
            <a:r>
              <a:rPr lang="ko-KR" altLang="en-US" sz="1600" b="0" dirty="0"/>
              <a:t>를 눌러도 됨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88840"/>
            <a:ext cx="65722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8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865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b="0" dirty="0"/>
              <a:t>소스에 아무런 오류가 없다면 다음 화면과 같이 ‘</a:t>
            </a:r>
            <a:r>
              <a:rPr lang="ko-KR" altLang="en-US" sz="1600" b="0" dirty="0" err="1"/>
              <a:t>빌드</a:t>
            </a:r>
            <a:r>
              <a:rPr lang="en-US" altLang="ko-KR" sz="1600" b="0" dirty="0"/>
              <a:t>: </a:t>
            </a:r>
            <a:r>
              <a:rPr lang="ko-KR" altLang="en-US" sz="1600" b="0" dirty="0"/>
              <a:t>성공 </a:t>
            </a:r>
            <a:r>
              <a:rPr lang="en-US" altLang="ko-KR" sz="1600" b="0" dirty="0"/>
              <a:t>1, </a:t>
            </a:r>
            <a:r>
              <a:rPr lang="ko-KR" altLang="en-US" sz="1600" b="0" dirty="0"/>
              <a:t>실패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최신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생략 </a:t>
            </a:r>
            <a:r>
              <a:rPr lang="en-US" altLang="ko-KR" sz="1600" b="0" dirty="0"/>
              <a:t>0’ </a:t>
            </a:r>
            <a:r>
              <a:rPr lang="ko-KR" altLang="en-US" sz="1600" b="0" dirty="0"/>
              <a:t>이라는 메시지가 나타남</a:t>
            </a:r>
            <a:endParaRPr lang="en-US" altLang="ko-KR" sz="1600" b="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sz="1600" dirty="0">
              <a:solidFill>
                <a:srgbClr val="C00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b="0" dirty="0"/>
              <a:t> [</a:t>
            </a:r>
            <a:r>
              <a:rPr lang="ko-KR" altLang="en-US" sz="1600" b="0" dirty="0"/>
              <a:t>기본 </a:t>
            </a:r>
            <a:r>
              <a:rPr lang="en-US" altLang="ko-KR" sz="1600" b="0" dirty="0"/>
              <a:t>1-2]</a:t>
            </a:r>
            <a:r>
              <a:rPr lang="ko-KR" altLang="en-US" sz="1600" b="0" dirty="0"/>
              <a:t>의 </a:t>
            </a:r>
            <a:r>
              <a:rPr lang="en-US" altLang="ko-KR" sz="1600" b="0" dirty="0"/>
              <a:t>5</a:t>
            </a:r>
            <a:r>
              <a:rPr lang="ko-KR" altLang="en-US" sz="1600" b="0" dirty="0"/>
              <a:t>행에서 세미콜론</a:t>
            </a:r>
            <a:r>
              <a:rPr lang="en-US" altLang="ko-KR" sz="1600" b="0" dirty="0"/>
              <a:t> (;)</a:t>
            </a:r>
            <a:r>
              <a:rPr lang="ko-KR" altLang="en-US" sz="1600" b="0" dirty="0"/>
              <a:t>을 지우고</a:t>
            </a:r>
            <a:r>
              <a:rPr lang="en-US" altLang="ko-KR" sz="1600" b="0" dirty="0"/>
              <a:t>, [F7]</a:t>
            </a:r>
            <a:r>
              <a:rPr lang="ko-KR" altLang="en-US" sz="1600" b="0" dirty="0"/>
              <a:t>을 눌러서 다시 빌드</a:t>
            </a:r>
            <a:r>
              <a:rPr lang="en-US" altLang="ko-KR" sz="1600" dirty="0"/>
              <a:t>, </a:t>
            </a:r>
            <a:r>
              <a:rPr lang="ko-KR" altLang="en-US" sz="1600" b="0" dirty="0"/>
              <a:t>결과가 ‘빌드</a:t>
            </a:r>
            <a:r>
              <a:rPr lang="en-US" altLang="ko-KR" sz="1600" b="0" dirty="0"/>
              <a:t>: </a:t>
            </a:r>
            <a:r>
              <a:rPr lang="ko-KR" altLang="en-US" sz="1600" b="0" dirty="0"/>
              <a:t>성공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실패 </a:t>
            </a:r>
            <a:r>
              <a:rPr lang="en-US" altLang="ko-KR" sz="1600" b="0" dirty="0"/>
              <a:t>1, </a:t>
            </a:r>
            <a:r>
              <a:rPr lang="ko-KR" altLang="en-US" sz="1600" b="0" dirty="0"/>
              <a:t>최신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생략 </a:t>
            </a:r>
            <a:r>
              <a:rPr lang="en-US" altLang="ko-KR" sz="1600" b="0" dirty="0"/>
              <a:t>0</a:t>
            </a:r>
            <a:r>
              <a:rPr lang="en-US" altLang="ko-KR" sz="1600" dirty="0"/>
              <a:t>’</a:t>
            </a:r>
            <a:r>
              <a:rPr lang="ko-KR" altLang="en-US" sz="1600" b="0" dirty="0"/>
              <a:t>으로 표시</a:t>
            </a:r>
            <a:r>
              <a:rPr lang="en-US" altLang="ko-KR" sz="1600" dirty="0"/>
              <a:t>, </a:t>
            </a:r>
            <a:r>
              <a:rPr lang="ko-KR" altLang="en-US" sz="1600" b="0" dirty="0"/>
              <a:t>이런 오류가 나온다면 대부분 소스가 틀렸기 때문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16832"/>
            <a:ext cx="6572250" cy="1714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35" y="5029200"/>
            <a:ext cx="6591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14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96944" cy="5472608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오류 목록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탭을 클릭한 다음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오류가 있는 부분을 마우스로 더블클릭하면 해당 위치로 바로 이동 → 이동한 곳에 닫는 중괄호</a:t>
            </a:r>
            <a:r>
              <a:rPr lang="en-US" altLang="ko-KR" sz="1600" b="0" dirty="0"/>
              <a:t>( } )</a:t>
            </a:r>
            <a:r>
              <a:rPr lang="ko-KR" altLang="en-US" sz="1600" b="0" dirty="0"/>
              <a:t>가 옳게 들어가 있는데 오류가 되는 이유는 윗줄에 세미콜론이 빠져 있기 때문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92" y="2420888"/>
            <a:ext cx="65913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34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96944" cy="5472608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05</a:t>
            </a:r>
            <a:r>
              <a:rPr lang="en-US" altLang="ko-KR" sz="1600" dirty="0"/>
              <a:t> </a:t>
            </a:r>
            <a:r>
              <a:rPr lang="ko-KR" altLang="en-US" sz="1600" b="0" dirty="0"/>
              <a:t>오류가 발생한 부분을 찾았으면 오류를 수정 → </a:t>
            </a:r>
            <a:r>
              <a:rPr lang="en-US" altLang="ko-KR" sz="1600" b="0" dirty="0"/>
              <a:t>5</a:t>
            </a:r>
            <a:r>
              <a:rPr lang="ko-KR" altLang="en-US" sz="1600" b="0" dirty="0"/>
              <a:t>행의 맨 뒤에 세미콜론을 넣은 후 파일을 저장하고 </a:t>
            </a:r>
            <a:r>
              <a:rPr lang="en-US" altLang="ko-KR" sz="1600" b="0" dirty="0"/>
              <a:t>[Ctrl]+[Shift]+[B]</a:t>
            </a:r>
            <a:r>
              <a:rPr lang="ko-KR" altLang="en-US" sz="1600" b="0" dirty="0"/>
              <a:t>를 눌러서 다시 빌드</a:t>
            </a:r>
            <a:endParaRPr lang="en-US" altLang="ko-KR" sz="1600" b="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08699"/>
              </p:ext>
            </p:extLst>
          </p:nvPr>
        </p:nvGraphicFramePr>
        <p:xfrm>
          <a:off x="1019204" y="2584581"/>
          <a:ext cx="7056784" cy="39725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소스의 줄 바꿈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606741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는 줄을 바꾼다고 문장이 끝나는 것이 아니라 세미콜론</a:t>
                      </a:r>
                      <a:r>
                        <a:rPr lang="en-US" altLang="ko-KR" sz="1400" dirty="0"/>
                        <a:t>(;)</a:t>
                      </a:r>
                      <a:r>
                        <a:rPr lang="ko-KR" altLang="en-US" sz="1400" dirty="0"/>
                        <a:t>이나 닫는 중괄호</a:t>
                      </a:r>
                      <a:r>
                        <a:rPr lang="en-US" altLang="ko-KR" sz="1400" dirty="0"/>
                        <a:t>( }) </a:t>
                      </a:r>
                      <a:r>
                        <a:rPr lang="ko-KR" altLang="en-US" sz="1400" dirty="0"/>
                        <a:t>등을 만나야 하나의 문장이 종료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다음 네 문장은 표현은 다르지만 모두 같은 의미</a:t>
                      </a:r>
                      <a:endParaRPr lang="en-US" altLang="ko-KR" sz="1400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("%d", 100-50); </a:t>
                      </a:r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("%d", 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         100-50);</a:t>
                      </a:r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Font typeface="+mj-ea"/>
                        <a:buAutoNum type="circleNumDbPlain" startAt="3"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("%d",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      100-50)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400" baseline="0" dirty="0"/>
                        <a:t>          ;</a:t>
                      </a:r>
                    </a:p>
                    <a:p>
                      <a:pPr marL="342900" marR="0" indent="-34290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  <a:defRPr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      ("%d", 100-50);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04" y="1916832"/>
            <a:ext cx="70961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5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ko-KR" altLang="en-US" sz="2000" dirty="0"/>
              <a:t>프로그래밍 개요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600" dirty="0"/>
              <a:t>한글</a:t>
            </a:r>
            <a:r>
              <a:rPr lang="en-US" altLang="ko-KR" sz="1600" dirty="0"/>
              <a:t>, </a:t>
            </a:r>
            <a:r>
              <a:rPr lang="ko-KR" altLang="en-US" sz="1600" dirty="0"/>
              <a:t>엑셀</a:t>
            </a:r>
            <a:r>
              <a:rPr lang="en-US" altLang="ko-KR" sz="1600" dirty="0"/>
              <a:t>, </a:t>
            </a:r>
            <a:r>
              <a:rPr lang="ko-KR" altLang="en-US" sz="1600" dirty="0"/>
              <a:t>게임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앱</a:t>
            </a:r>
            <a:r>
              <a:rPr lang="ko-KR" altLang="en-US" sz="1600" dirty="0"/>
              <a:t> 등의 프로그램을 만들 때 사용하는 언어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‘</a:t>
            </a:r>
            <a:r>
              <a:rPr lang="ko-KR" altLang="en-US" sz="1600" dirty="0"/>
              <a:t>컴퓨터 프로그래머</a:t>
            </a:r>
            <a:r>
              <a:rPr lang="ko-KR" altLang="en-US" sz="1600" dirty="0">
                <a:latin typeface="Arial" panose="020B0604020202020204" pitchFamily="34" charset="0"/>
              </a:rPr>
              <a:t>’</a:t>
            </a:r>
            <a:r>
              <a:rPr lang="ko-KR" altLang="en-US" sz="1600" dirty="0"/>
              <a:t>라는 사람들이 제작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간단한 프로그램</a:t>
            </a:r>
            <a:r>
              <a:rPr lang="en-US" altLang="ko-KR" sz="1600" dirty="0"/>
              <a:t>(</a:t>
            </a:r>
            <a:r>
              <a:rPr lang="ko-KR" altLang="en-US" sz="1600" dirty="0"/>
              <a:t>계산기</a:t>
            </a:r>
            <a:r>
              <a:rPr lang="en-US" altLang="ko-KR" sz="1600" dirty="0"/>
              <a:t>, </a:t>
            </a:r>
            <a:r>
              <a:rPr lang="ko-KR" altLang="en-US" sz="1600" dirty="0"/>
              <a:t>메모장</a:t>
            </a:r>
            <a:r>
              <a:rPr lang="en-US" altLang="ko-KR" sz="1600" dirty="0"/>
              <a:t>)</a:t>
            </a:r>
            <a:r>
              <a:rPr lang="ko-KR" altLang="en-US" sz="1600" dirty="0"/>
              <a:t>은 혼자서 만들기도 하지만 다양한 기능의 복잡한 프로그램</a:t>
            </a:r>
            <a:endParaRPr lang="en-US" altLang="ko-KR" sz="1600" dirty="0"/>
          </a:p>
          <a:p>
            <a:pPr lvl="1" algn="just">
              <a:lnSpc>
                <a:spcPct val="150000"/>
              </a:lnSpc>
            </a:pPr>
            <a:r>
              <a:rPr lang="en-US" altLang="ko-KR" sz="1600" dirty="0"/>
              <a:t>C </a:t>
            </a:r>
            <a:r>
              <a:rPr lang="ko-KR" altLang="en-US" sz="1600" dirty="0"/>
              <a:t>언어</a:t>
            </a:r>
            <a:r>
              <a:rPr lang="en-US" altLang="ko-KR" sz="1600" dirty="0"/>
              <a:t>(C++ 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를 가장 많이 사용함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 err="1"/>
              <a:t>모바일용</a:t>
            </a:r>
            <a:r>
              <a:rPr lang="ko-KR" altLang="en-US" sz="1600" dirty="0"/>
              <a:t> 프로그래밍을 작성할 때에는 주로 자바</a:t>
            </a:r>
            <a:r>
              <a:rPr lang="en-US" altLang="ko-KR" sz="1600" dirty="0"/>
              <a:t>, C/C++, C#</a:t>
            </a:r>
            <a:r>
              <a:rPr lang="ko-KR" altLang="en-US" sz="1600" dirty="0"/>
              <a:t>을 많이 사용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PC </a:t>
            </a:r>
            <a:r>
              <a:rPr lang="ko-KR" altLang="en-US" sz="1600" dirty="0"/>
              <a:t>운영체제나 </a:t>
            </a:r>
            <a:r>
              <a:rPr lang="en-US" altLang="ko-KR" sz="1600" dirty="0"/>
              <a:t>PC </a:t>
            </a:r>
            <a:r>
              <a:rPr lang="ko-KR" altLang="en-US" sz="1600" dirty="0"/>
              <a:t>운영체제에서 작동되는 응용 프로그램을 작성할 경우에는 </a:t>
            </a:r>
            <a:r>
              <a:rPr lang="en-US" altLang="ko-KR" sz="1600" dirty="0"/>
              <a:t>C</a:t>
            </a:r>
            <a:r>
              <a:rPr lang="ko-KR" altLang="en-US" sz="1600" dirty="0"/>
              <a:t>나 </a:t>
            </a:r>
            <a:r>
              <a:rPr lang="en-US" altLang="ko-KR" sz="1600" dirty="0"/>
              <a:t>C++ </a:t>
            </a:r>
            <a:r>
              <a:rPr lang="ko-KR" altLang="en-US" sz="1600" dirty="0"/>
              <a:t>등을 </a:t>
            </a:r>
            <a:r>
              <a:rPr lang="en-US" altLang="ko-KR" sz="1600" dirty="0"/>
              <a:t>   </a:t>
            </a:r>
            <a:r>
              <a:rPr lang="ko-KR" altLang="en-US" sz="1600" dirty="0"/>
              <a:t>주로 사용</a:t>
            </a:r>
            <a:endParaRPr lang="en-US" altLang="ko-KR" sz="1600" dirty="0"/>
          </a:p>
          <a:p>
            <a:pPr marL="0" indent="0" algn="just">
              <a:buNone/>
            </a:pPr>
            <a:endParaRPr lang="en-US" altLang="ko-KR" dirty="0"/>
          </a:p>
          <a:p>
            <a:pPr lvl="1" algn="just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588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z="1600" dirty="0"/>
              <a:t>파일 실행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명령 프롬프트 창에서 실행하는 방법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dirty="0"/>
              <a:t>먼저 명령 프롬프트 창에서 직접 실행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dirty="0"/>
              <a:t>Windows</a:t>
            </a:r>
            <a:r>
              <a:rPr lang="ko-KR" altLang="en-US" sz="1600" dirty="0"/>
              <a:t>키</a:t>
            </a:r>
            <a:r>
              <a:rPr lang="en-US" altLang="ko-KR" sz="1600" dirty="0"/>
              <a:t>+[R] </a:t>
            </a:r>
            <a:r>
              <a:rPr lang="ko-KR" altLang="en-US" sz="1600" dirty="0"/>
              <a:t>→ </a:t>
            </a:r>
            <a:r>
              <a:rPr lang="en-US" altLang="ko-KR" sz="1600" dirty="0" err="1"/>
              <a:t>cmd</a:t>
            </a:r>
            <a:r>
              <a:rPr lang="ko-KR" altLang="en-US" sz="1600" dirty="0"/>
              <a:t> 입력 → </a:t>
            </a:r>
            <a:r>
              <a:rPr lang="en-US" altLang="ko-KR" sz="1600" dirty="0"/>
              <a:t>[Enter] </a:t>
            </a:r>
            <a:r>
              <a:rPr lang="ko-KR" altLang="en-US" sz="1600" dirty="0"/>
              <a:t>→ 명령 프롬프트 창 생성 →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ko-KR" altLang="en-US" sz="1600" dirty="0"/>
              <a:t>다음 명령을 차례대로 입력하여 실행 파일이 들어 있는 폴더로 이동</a:t>
            </a:r>
            <a:r>
              <a:rPr lang="en-US" altLang="ko-KR" sz="1600" dirty="0"/>
              <a:t>(‘cd’</a:t>
            </a:r>
            <a:r>
              <a:rPr lang="ko-KR" altLang="en-US" sz="1600" dirty="0"/>
              <a:t>는 폴더 이동 명령이며 대문자와 소문자의 구분이 없음</a:t>
            </a:r>
            <a:r>
              <a:rPr lang="en-US" altLang="ko-KR" sz="1600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84" y="3792911"/>
            <a:ext cx="5133231" cy="30723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563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dirty="0"/>
              <a:t>먼저 명령 프롬프트 창에서 직접 실행 → 실행 파일인 ‘</a:t>
            </a:r>
            <a:r>
              <a:rPr lang="en-US" altLang="ko-KR" sz="1600" dirty="0"/>
              <a:t>First.exe’ </a:t>
            </a:r>
            <a:r>
              <a:rPr lang="ko-KR" altLang="en-US" sz="1600" dirty="0"/>
              <a:t>을 볼 수 있음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ko-KR" altLang="en-US" sz="1600" dirty="0"/>
              <a:t>    실행 파일 이름인 ‘</a:t>
            </a:r>
            <a:r>
              <a:rPr lang="en-US" altLang="ko-KR" sz="1600" dirty="0"/>
              <a:t>First’</a:t>
            </a:r>
            <a:r>
              <a:rPr lang="ko-KR" altLang="en-US" sz="1600" dirty="0"/>
              <a:t>를 입력해서 실행하면 우리가 코딩 한 결과인 ‘</a:t>
            </a:r>
            <a:r>
              <a:rPr lang="en-US" altLang="ko-KR" sz="1600" dirty="0"/>
              <a:t>50’</a:t>
            </a:r>
            <a:r>
              <a:rPr lang="ko-KR" altLang="en-US" sz="1600" dirty="0"/>
              <a:t>이 나옴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02</a:t>
            </a:r>
            <a:r>
              <a:rPr lang="en-US" altLang="ko-KR" sz="1600" dirty="0"/>
              <a:t> </a:t>
            </a:r>
            <a:r>
              <a:rPr lang="ko-KR" altLang="en-US" sz="1600" dirty="0"/>
              <a:t>이번에는 </a:t>
            </a:r>
            <a:r>
              <a:rPr lang="en-US" altLang="ko-KR" sz="1600" dirty="0"/>
              <a:t>‘100-50’</a:t>
            </a:r>
            <a:r>
              <a:rPr lang="ko-KR" altLang="en-US" sz="1600" dirty="0"/>
              <a:t>이 아니라 ‘</a:t>
            </a:r>
            <a:r>
              <a:rPr lang="en-US" altLang="ko-KR" sz="1600" dirty="0"/>
              <a:t>100-99’</a:t>
            </a:r>
            <a:r>
              <a:rPr lang="ko-KR" altLang="en-US" sz="1600" dirty="0"/>
              <a:t>의 결과가 나오도록 코딩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en-US" altLang="ko-KR" sz="1600" dirty="0"/>
              <a:t>      [</a:t>
            </a:r>
            <a:r>
              <a:rPr lang="ko-KR" altLang="en-US" sz="1600" dirty="0"/>
              <a:t>기본 </a:t>
            </a:r>
            <a:r>
              <a:rPr lang="en-US" altLang="ko-KR" sz="1600" dirty="0"/>
              <a:t>1-2]</a:t>
            </a:r>
            <a:r>
              <a:rPr lang="ko-KR" altLang="en-US" sz="1600" dirty="0"/>
              <a:t>를 그대로 사용하되 </a:t>
            </a:r>
            <a:r>
              <a:rPr lang="en-US" altLang="ko-KR" sz="1600" dirty="0"/>
              <a:t>5</a:t>
            </a:r>
            <a:r>
              <a:rPr lang="ko-KR" altLang="en-US" sz="1600" dirty="0"/>
              <a:t>행만 약간 수정</a:t>
            </a:r>
            <a:r>
              <a:rPr lang="en-US" altLang="ko-KR" sz="1600" dirty="0"/>
              <a:t>, [Ctrl]+[S]</a:t>
            </a:r>
            <a:r>
              <a:rPr lang="ko-KR" altLang="en-US" sz="1600" dirty="0"/>
              <a:t>를 눌러 저장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72816"/>
            <a:ext cx="4320480" cy="1016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933056"/>
            <a:ext cx="70866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47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  </a:t>
            </a: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</a:t>
            </a:r>
            <a:r>
              <a:rPr lang="ko-KR" altLang="en-US" sz="1600" dirty="0"/>
              <a:t>새로운 결과를 보기 위해서 다시 명령 프롬프트 창에서 실행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68760"/>
            <a:ext cx="6400800" cy="3286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9" y="5228778"/>
            <a:ext cx="48006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43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Visual Studio</a:t>
            </a:r>
            <a:r>
              <a:rPr lang="ko-KR" altLang="en-US" sz="1600" dirty="0"/>
              <a:t>에서 </a:t>
            </a:r>
            <a:r>
              <a:rPr lang="en-US" altLang="ko-KR" sz="1600" dirty="0"/>
              <a:t>[</a:t>
            </a:r>
            <a:r>
              <a:rPr lang="ko-KR" altLang="en-US" sz="1600" dirty="0"/>
              <a:t>빌드</a:t>
            </a:r>
            <a:r>
              <a:rPr lang="en-US" altLang="ko-KR" sz="1600" dirty="0"/>
              <a:t>] → [</a:t>
            </a:r>
            <a:r>
              <a:rPr lang="ko-KR" altLang="en-US" sz="1600" dirty="0"/>
              <a:t>솔루션 빌드</a:t>
            </a:r>
            <a:r>
              <a:rPr lang="en-US" altLang="ko-KR" sz="1600" dirty="0"/>
              <a:t>] </a:t>
            </a:r>
            <a:r>
              <a:rPr lang="ko-KR" altLang="en-US" sz="1600" dirty="0"/>
              <a:t>메뉴를 선택하거나 </a:t>
            </a:r>
            <a:r>
              <a:rPr lang="en-US" altLang="ko-KR" sz="1600" dirty="0"/>
              <a:t>[Ctrl]+[Shift]+[B]</a:t>
            </a:r>
            <a:r>
              <a:rPr lang="ko-KR" altLang="en-US" sz="1600" dirty="0"/>
              <a:t>를 눌러서 다시 빌드 → 출력 창에 ‘빌드</a:t>
            </a:r>
            <a:r>
              <a:rPr lang="en-US" altLang="ko-KR" sz="1600" dirty="0"/>
              <a:t>: </a:t>
            </a:r>
            <a:r>
              <a:rPr lang="ko-KR" altLang="en-US" sz="1600" dirty="0"/>
              <a:t>성공 </a:t>
            </a:r>
            <a:r>
              <a:rPr lang="en-US" altLang="ko-KR" sz="1600" dirty="0"/>
              <a:t>1, </a:t>
            </a:r>
            <a:r>
              <a:rPr lang="ko-KR" altLang="en-US" sz="1600" dirty="0"/>
              <a:t>실패 </a:t>
            </a:r>
            <a:r>
              <a:rPr lang="en-US" altLang="ko-KR" sz="1600" dirty="0"/>
              <a:t>0, </a:t>
            </a:r>
            <a:r>
              <a:rPr lang="ko-KR" altLang="en-US" sz="1600" dirty="0"/>
              <a:t>최신 </a:t>
            </a:r>
            <a:r>
              <a:rPr lang="en-US" altLang="ko-KR" sz="1600" dirty="0"/>
              <a:t>0, </a:t>
            </a:r>
            <a:r>
              <a:rPr lang="ko-KR" altLang="en-US" sz="1600" dirty="0"/>
              <a:t>생략 </a:t>
            </a:r>
            <a:r>
              <a:rPr lang="en-US" altLang="ko-KR" sz="1600" dirty="0"/>
              <a:t>0’</a:t>
            </a:r>
            <a:r>
              <a:rPr lang="ko-KR" altLang="en-US" sz="1600" dirty="0"/>
              <a:t>이라는 메시지가 나왔다면 다시 명령 프롬프트 창에서 실행</a:t>
            </a: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65680"/>
            <a:ext cx="4680520" cy="148587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88248"/>
              </p:ext>
            </p:extLst>
          </p:nvPr>
        </p:nvGraphicFramePr>
        <p:xfrm>
          <a:off x="1115616" y="3869054"/>
          <a:ext cx="4464496" cy="277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64496">
                  <a:extLst>
                    <a:ext uri="{9D8B030D-6E8A-4147-A177-3AD203B41FA5}">
                      <a16:colId xmlns:a16="http://schemas.microsoft.com/office/drawing/2014/main" val="1855590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기본 도스 명령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3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3028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342432"/>
            <a:ext cx="42195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6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Visual Studio </a:t>
            </a:r>
            <a:r>
              <a:rPr lang="ko-KR" altLang="en-US" sz="1600" b="1" dirty="0"/>
              <a:t>환경에서 바로 실행하는 방법</a:t>
            </a:r>
            <a:endParaRPr lang="en-US" altLang="ko-KR" sz="1600" b="1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dirty="0"/>
              <a:t>빌드한 후 명령 프롬프트 창에서 바로 실행 결과를 보기 위해 메뉴의 </a:t>
            </a:r>
            <a:r>
              <a:rPr lang="en-US" altLang="ko-KR" sz="1600" dirty="0"/>
              <a:t>[</a:t>
            </a:r>
            <a:r>
              <a:rPr lang="ko-KR" altLang="en-US" sz="1600" dirty="0"/>
              <a:t>디버그</a:t>
            </a:r>
            <a:r>
              <a:rPr lang="en-US" altLang="ko-KR" sz="1600" dirty="0"/>
              <a:t>]-[</a:t>
            </a:r>
            <a:r>
              <a:rPr lang="ko-KR" altLang="en-US" sz="1600" dirty="0" err="1"/>
              <a:t>디버그하지</a:t>
            </a:r>
            <a:r>
              <a:rPr lang="ko-KR" altLang="en-US" sz="1600" dirty="0"/>
              <a:t> 않고 시작</a:t>
            </a:r>
            <a:r>
              <a:rPr lang="en-US" altLang="ko-KR" sz="1600" dirty="0"/>
              <a:t>]</a:t>
            </a:r>
            <a:r>
              <a:rPr lang="ko-KR" altLang="en-US" sz="1600" dirty="0"/>
              <a:t>을 선택하거나</a:t>
            </a:r>
            <a:r>
              <a:rPr lang="en-US" altLang="ko-KR" sz="1600" dirty="0"/>
              <a:t>, </a:t>
            </a:r>
            <a:r>
              <a:rPr lang="ko-KR" altLang="en-US" sz="1600" dirty="0"/>
              <a:t>단축키인 </a:t>
            </a:r>
            <a:r>
              <a:rPr lang="en-US" altLang="ko-KR" sz="1600" dirty="0"/>
              <a:t>[Ctrl]+[F5]</a:t>
            </a:r>
            <a:r>
              <a:rPr lang="ko-KR" altLang="en-US" sz="1600" dirty="0"/>
              <a:t>를 선택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ko-KR" altLang="en-US" sz="1600" dirty="0"/>
              <a:t>만약 프로젝트가 만료되었다는 창이 나오면 </a:t>
            </a:r>
            <a:r>
              <a:rPr lang="en-US" altLang="ko-KR" sz="1600" dirty="0"/>
              <a:t>&lt;</a:t>
            </a:r>
            <a:r>
              <a:rPr lang="ko-KR" altLang="en-US" sz="1600" dirty="0"/>
              <a:t>예</a:t>
            </a:r>
            <a:r>
              <a:rPr lang="en-US" altLang="ko-KR" sz="1600" dirty="0"/>
              <a:t>(Y)&gt;</a:t>
            </a:r>
            <a:r>
              <a:rPr lang="ko-KR" altLang="en-US" sz="1600" dirty="0"/>
              <a:t>를 클릭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91" y="2780928"/>
            <a:ext cx="65722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48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dirty="0"/>
              <a:t>명령 프롬프트 창이 나타나면서 바로 실행된 결과가 보일 것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‘%d’</a:t>
            </a:r>
            <a:r>
              <a:rPr lang="ko-KR" altLang="en-US" sz="1600" dirty="0"/>
              <a:t>를 ‘</a:t>
            </a:r>
            <a:r>
              <a:rPr lang="en-US" altLang="ko-KR" sz="1600" dirty="0"/>
              <a:t>%d </a:t>
            </a:r>
            <a:r>
              <a:rPr lang="en-US" altLang="ko-KR" sz="1600" dirty="0">
                <a:solidFill>
                  <a:prstClr val="black"/>
                </a:solidFill>
                <a:latin typeface="Garamond" panose="02020404030301010803" pitchFamily="18" charset="0"/>
              </a:rPr>
              <a:t> \</a:t>
            </a:r>
            <a:r>
              <a:rPr lang="en-US" altLang="ko-KR" sz="1600" dirty="0"/>
              <a:t>n’</a:t>
            </a:r>
            <a:r>
              <a:rPr lang="ko-KR" altLang="en-US" sz="1600" dirty="0"/>
              <a:t>으로 수정 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en-US" altLang="ko-KR" sz="1600" dirty="0"/>
              <a:t>    ‘</a:t>
            </a:r>
            <a:r>
              <a:rPr lang="en-US" altLang="ko-KR" sz="1600" dirty="0">
                <a:solidFill>
                  <a:prstClr val="black"/>
                </a:solidFill>
                <a:latin typeface="Garamond" panose="02020404030301010803" pitchFamily="18" charset="0"/>
              </a:rPr>
              <a:t>\</a:t>
            </a:r>
            <a:r>
              <a:rPr lang="en-US" altLang="ko-KR" sz="1600" dirty="0"/>
              <a:t>n’</a:t>
            </a:r>
            <a:r>
              <a:rPr lang="ko-KR" altLang="en-US" sz="1600" dirty="0"/>
              <a:t>은 ‘다음 줄 넘기기’라는 의미로</a:t>
            </a:r>
            <a:r>
              <a:rPr lang="en-US" altLang="ko-KR" sz="1600" dirty="0"/>
              <a:t>, 3</a:t>
            </a:r>
            <a:r>
              <a:rPr lang="ko-KR" altLang="en-US" sz="1600" dirty="0"/>
              <a:t>장에서 상세하게 다루게 될 것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84784"/>
            <a:ext cx="4781550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534323"/>
            <a:ext cx="7029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5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 04</a:t>
            </a:r>
            <a:r>
              <a:rPr lang="en-US" altLang="ko-KR" sz="1600" dirty="0"/>
              <a:t> </a:t>
            </a:r>
            <a:r>
              <a:rPr lang="ko-KR" altLang="en-US" sz="1600" dirty="0"/>
              <a:t>수정한 소스를 저장하고 다시 </a:t>
            </a:r>
            <a:r>
              <a:rPr lang="en-US" altLang="ko-KR" sz="1600" dirty="0"/>
              <a:t>[Ctrl]+[F5] </a:t>
            </a:r>
            <a:r>
              <a:rPr lang="ko-KR" altLang="en-US" sz="1600" dirty="0"/>
              <a:t>를 눌러 실행한다</a:t>
            </a:r>
            <a:r>
              <a:rPr lang="en-US" altLang="ko-KR" sz="1600" dirty="0"/>
              <a:t>.</a:t>
            </a:r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84784"/>
            <a:ext cx="48006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4988" lvl="2" indent="-87313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 05</a:t>
            </a:r>
            <a:r>
              <a:rPr lang="en-US" altLang="ko-KR" sz="1600" dirty="0"/>
              <a:t> </a:t>
            </a:r>
            <a:r>
              <a:rPr lang="ko-KR" altLang="en-US" sz="1600" dirty="0"/>
              <a:t>프로그램 작성 및 실행이 모두 끝났으면 메뉴의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 → [</a:t>
            </a:r>
            <a:r>
              <a:rPr lang="ko-KR" altLang="en-US" sz="1600" dirty="0"/>
              <a:t>솔루션 닫기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선택해서 현재 작업 중인 프로젝트를 종료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06</a:t>
            </a:r>
            <a:r>
              <a:rPr lang="en-US" altLang="ko-KR" sz="1600" dirty="0"/>
              <a:t> [</a:t>
            </a:r>
            <a:r>
              <a:rPr lang="ko-KR" altLang="en-US" sz="1600" dirty="0"/>
              <a:t>원하는 작업을 선택하세요</a:t>
            </a:r>
            <a:r>
              <a:rPr lang="en-US" altLang="ko-KR" sz="1600" dirty="0"/>
              <a:t>] </a:t>
            </a:r>
            <a:r>
              <a:rPr lang="ko-KR" altLang="en-US" sz="1600" dirty="0"/>
              <a:t>화면이 나오면 오른쪽 위 </a:t>
            </a:r>
            <a:r>
              <a:rPr lang="en-US" altLang="ko-KR" sz="1600" dirty="0"/>
              <a:t>&lt;x&gt;</a:t>
            </a:r>
            <a:r>
              <a:rPr lang="ko-KR" altLang="en-US" sz="1600" dirty="0"/>
              <a:t>를 클릭해서 화면을 닫음 →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가 나오면 메뉴의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 - [</a:t>
            </a:r>
            <a:r>
              <a:rPr lang="ko-KR" altLang="en-US" sz="1600" dirty="0"/>
              <a:t>끝내기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선택해서 종료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28" y="1988840"/>
            <a:ext cx="65817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92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B050"/>
                </a:solidFill>
              </a:rPr>
              <a:t>기존의 </a:t>
            </a:r>
            <a:r>
              <a:rPr lang="en-US" altLang="ko-KR" sz="1600" b="1" dirty="0">
                <a:solidFill>
                  <a:srgbClr val="00B050"/>
                </a:solidFill>
              </a:rPr>
              <a:t>C </a:t>
            </a:r>
            <a:r>
              <a:rPr lang="ko-KR" altLang="en-US" sz="1600" b="1" dirty="0">
                <a:solidFill>
                  <a:srgbClr val="00B050"/>
                </a:solidFill>
              </a:rPr>
              <a:t>소스 다시 열기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en-US" altLang="ko-KR" sz="1600" b="0" dirty="0"/>
              <a:t>Visual Studio</a:t>
            </a:r>
            <a:r>
              <a:rPr lang="ko-KR" altLang="en-US" sz="1600" b="0" dirty="0"/>
              <a:t>를 실행하고 오른쪽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시작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부분의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프로젝트 또는 솔루션 열기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선택한 후 앞서 작업했던 ‘</a:t>
            </a:r>
            <a:r>
              <a:rPr lang="en-US" altLang="ko-KR" sz="1600" b="0" dirty="0"/>
              <a:t>C:\CookC\First’ </a:t>
            </a:r>
            <a:r>
              <a:rPr lang="ko-KR" altLang="en-US" sz="1600" b="0" dirty="0"/>
              <a:t>폴더의 ‘</a:t>
            </a:r>
            <a:r>
              <a:rPr lang="en-US" altLang="ko-KR" sz="1600" b="0" dirty="0"/>
              <a:t>First.sln’ </a:t>
            </a:r>
            <a:r>
              <a:rPr lang="ko-KR" altLang="en-US" sz="1600" b="0" dirty="0"/>
              <a:t>파일을 선택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41" y="2348880"/>
            <a:ext cx="66103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1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2913" lvl="1" indent="-176213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   02</a:t>
            </a:r>
            <a:r>
              <a:rPr lang="en-US" altLang="ko-KR" sz="1600" dirty="0"/>
              <a:t> </a:t>
            </a:r>
            <a:r>
              <a:rPr lang="en-US" altLang="ko-KR" sz="1600" b="0" dirty="0" err="1"/>
              <a:t>First.c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파일이 보일 것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만약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소스가 보이지 않는다면 왼쪽 아래의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솔루션 탐색기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탭을 클릭한 후 ‘소스 </a:t>
            </a:r>
            <a:r>
              <a:rPr lang="ko-KR" altLang="en-US" sz="1600" b="0" dirty="0" err="1"/>
              <a:t>파일’를</a:t>
            </a:r>
            <a:r>
              <a:rPr lang="ko-KR" altLang="en-US" sz="1600" b="0" dirty="0"/>
              <a:t> 클릭해서 확장하고</a:t>
            </a:r>
            <a:r>
              <a:rPr lang="en-US" altLang="ko-KR" sz="1600" b="0" dirty="0"/>
              <a:t>, </a:t>
            </a:r>
            <a:r>
              <a:rPr lang="en-US" altLang="ko-KR" sz="1600" b="0" dirty="0" err="1"/>
              <a:t>F‘irst.c</a:t>
            </a:r>
            <a:r>
              <a:rPr lang="en-US" altLang="ko-KR" sz="1600" b="0" dirty="0"/>
              <a:t>’</a:t>
            </a:r>
            <a:r>
              <a:rPr lang="ko-KR" altLang="en-US" sz="1600" b="0" dirty="0"/>
              <a:t>를 더블클릭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28" y="2013566"/>
            <a:ext cx="6581775" cy="223837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532525"/>
              </p:ext>
            </p:extLst>
          </p:nvPr>
        </p:nvGraphicFramePr>
        <p:xfrm>
          <a:off x="1425128" y="4562128"/>
          <a:ext cx="6963296" cy="13811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963296">
                  <a:extLst>
                    <a:ext uri="{9D8B030D-6E8A-4147-A177-3AD203B41FA5}">
                      <a16:colId xmlns:a16="http://schemas.microsoft.com/office/drawing/2014/main" val="3715365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윈도우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에서 파일의 확장명이 보이지 않는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24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파일 탐색기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를 실행하고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레이아웃 및 보기 옵션</a:t>
                      </a:r>
                      <a:r>
                        <a:rPr lang="en-US" altLang="ko-KR" sz="1400" dirty="0"/>
                        <a:t>] </a:t>
                      </a:r>
                      <a:r>
                        <a:rPr lang="ko-KR" altLang="en-US" sz="1400" dirty="0"/>
                        <a:t>아이콘을 클릭한 후</a:t>
                      </a:r>
                      <a:r>
                        <a:rPr lang="en-US" altLang="ko-KR" sz="1400" dirty="0"/>
                        <a:t>, [</a:t>
                      </a:r>
                      <a:r>
                        <a:rPr lang="ko-KR" altLang="en-US" sz="1400" dirty="0"/>
                        <a:t>표시</a:t>
                      </a:r>
                      <a:r>
                        <a:rPr lang="en-US" altLang="ko-KR" sz="1400" dirty="0"/>
                        <a:t>] &gt;&gt; [</a:t>
                      </a:r>
                      <a:r>
                        <a:rPr lang="ko-KR" altLang="en-US" sz="1400" dirty="0"/>
                        <a:t>파일 확장명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을 선택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참고로 윈도우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에서는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파일 탐색기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보기</a:t>
                      </a:r>
                      <a:r>
                        <a:rPr lang="en-US" altLang="ko-KR" sz="1400" dirty="0"/>
                        <a:t>] - [</a:t>
                      </a:r>
                      <a:r>
                        <a:rPr lang="ko-KR" altLang="en-US" sz="1400" dirty="0"/>
                        <a:t>파일 확장명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을 체크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797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5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sz="2000" dirty="0"/>
              <a:t>C 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600" dirty="0" err="1">
                <a:solidFill>
                  <a:srgbClr val="00B050"/>
                </a:solidFill>
              </a:rPr>
              <a:t>이식성이</a:t>
            </a:r>
            <a:r>
              <a:rPr lang="ko-KR" altLang="en-US" sz="1600" dirty="0">
                <a:solidFill>
                  <a:srgbClr val="00B050"/>
                </a:solidFill>
              </a:rPr>
              <a:t> 좋다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한번 만들어 놓으면 윈도우 운영체제 외에 유닉스나 기타 운영체제에서 사용 가능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02"/>
          <a:stretch/>
        </p:blipFill>
        <p:spPr>
          <a:xfrm>
            <a:off x="1115616" y="2564904"/>
            <a:ext cx="5762625" cy="34135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4" r="11280"/>
          <a:stretch/>
        </p:blipFill>
        <p:spPr>
          <a:xfrm>
            <a:off x="4067944" y="4271690"/>
            <a:ext cx="4392488" cy="242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43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412776"/>
            <a:ext cx="3528392" cy="21602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4000" b="1" dirty="0">
                <a:solidFill>
                  <a:schemeClr val="tx2"/>
                </a:solidFill>
                <a:latin typeface="+mj-lt"/>
              </a:rPr>
              <a:t>감사합니다</a:t>
            </a:r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!</a:t>
            </a:r>
            <a:endParaRPr lang="ko-KR" altLang="en-US" sz="40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332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68" y="2613133"/>
            <a:ext cx="6363064" cy="42448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052736"/>
            <a:ext cx="8352928" cy="5472608"/>
          </a:xfrm>
        </p:spPr>
        <p:txBody>
          <a:bodyPr/>
          <a:lstStyle/>
          <a:p>
            <a:pPr marL="609600" lvl="1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 startAt="2"/>
            </a:pPr>
            <a:r>
              <a:rPr lang="en-US" altLang="ko-KR" sz="2000" dirty="0"/>
              <a:t>C 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marL="628650" lvl="1">
              <a:lnSpc>
                <a:spcPct val="150000"/>
              </a:lnSpc>
            </a:pPr>
            <a:r>
              <a:rPr lang="ko-KR" altLang="en-US" sz="1600" dirty="0">
                <a:solidFill>
                  <a:srgbClr val="00B050"/>
                </a:solidFill>
              </a:rPr>
              <a:t>하드웨어와 관련된 부분까지 접근할 수 있다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803275" lvl="2">
              <a:lnSpc>
                <a:spcPct val="150000"/>
              </a:lnSpc>
            </a:pPr>
            <a:r>
              <a:rPr lang="ko-KR" altLang="en-US" sz="1600" dirty="0"/>
              <a:t>시스템 프로그래밍이 가능</a:t>
            </a:r>
          </a:p>
        </p:txBody>
      </p:sp>
    </p:spTree>
    <p:extLst>
      <p:ext uri="{BB962C8B-B14F-4D97-AF65-F5344CB8AC3E}">
        <p14:creationId xmlns:p14="http://schemas.microsoft.com/office/powerpoint/2010/main" val="9896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447675" lvl="2" indent="0">
              <a:buNone/>
            </a:pP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563660"/>
              </p:ext>
            </p:extLst>
          </p:nvPr>
        </p:nvGraphicFramePr>
        <p:xfrm>
          <a:off x="1043608" y="1700808"/>
          <a:ext cx="7056784" cy="36214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탄생의 비밀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가 탄생하기 전인 </a:t>
                      </a:r>
                      <a:r>
                        <a:rPr lang="en-US" altLang="ko-KR" sz="1400" dirty="0"/>
                        <a:t>1960</a:t>
                      </a:r>
                      <a:r>
                        <a:rPr lang="ko-KR" altLang="en-US" sz="1400" dirty="0"/>
                        <a:t>년대 후반에는 프로그래머인 마틴 </a:t>
                      </a:r>
                      <a:r>
                        <a:rPr lang="ko-KR" altLang="en-US" sz="1400" dirty="0" err="1"/>
                        <a:t>리처즈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(Martin Richards)</a:t>
                      </a:r>
                      <a:r>
                        <a:rPr lang="ko-KR" altLang="en-US" sz="1400" dirty="0"/>
                        <a:t>가 개발한 </a:t>
                      </a:r>
                      <a:r>
                        <a:rPr lang="en-US" altLang="ko-KR" sz="1400" dirty="0"/>
                        <a:t>BCPL</a:t>
                      </a:r>
                      <a:r>
                        <a:rPr lang="ko-KR" altLang="en-US" sz="1400" dirty="0"/>
                        <a:t>이라는 프로그래밍 언어가 있었음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벨연구소에서</a:t>
                      </a:r>
                      <a:r>
                        <a:rPr lang="ko-KR" altLang="en-US" sz="1400" dirty="0"/>
                        <a:t> 근무하던 켄 </a:t>
                      </a:r>
                      <a:r>
                        <a:rPr lang="ko-KR" altLang="en-US" sz="1400" dirty="0" err="1"/>
                        <a:t>톰프슨</a:t>
                      </a:r>
                      <a:r>
                        <a:rPr lang="en-US" altLang="ko-KR" sz="1400" dirty="0"/>
                        <a:t>(Ken Thompson)</a:t>
                      </a:r>
                      <a:r>
                        <a:rPr lang="ko-KR" altLang="en-US" sz="1400" dirty="0"/>
                        <a:t>은 </a:t>
                      </a:r>
                      <a:r>
                        <a:rPr lang="en-US" altLang="ko-KR" sz="1400" dirty="0"/>
                        <a:t>BCPL</a:t>
                      </a:r>
                      <a:r>
                        <a:rPr lang="ko-KR" altLang="en-US" sz="1400" dirty="0"/>
                        <a:t>을 기반으로 </a:t>
                      </a:r>
                      <a:r>
                        <a:rPr lang="en-US" altLang="ko-KR" sz="1400" dirty="0"/>
                        <a:t>B</a:t>
                      </a:r>
                      <a:r>
                        <a:rPr lang="ko-KR" altLang="en-US" sz="1400" dirty="0"/>
                        <a:t>라는 프로그래밍 언어를 개발했는데 이것이 바로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의 모태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1970</a:t>
                      </a:r>
                      <a:r>
                        <a:rPr lang="ko-KR" altLang="en-US" sz="1400" dirty="0"/>
                        <a:t>년대 초에 </a:t>
                      </a:r>
                      <a:r>
                        <a:rPr lang="ko-KR" altLang="en-US" sz="1400" dirty="0" err="1"/>
                        <a:t>벨연구소에서</a:t>
                      </a:r>
                      <a:r>
                        <a:rPr lang="ko-KR" altLang="en-US" sz="1400" dirty="0"/>
                        <a:t> 근무하던 </a:t>
                      </a:r>
                      <a:r>
                        <a:rPr lang="ko-KR" altLang="en-US" sz="1400" dirty="0" err="1"/>
                        <a:t>데니스</a:t>
                      </a:r>
                      <a:r>
                        <a:rPr lang="ko-KR" altLang="en-US" sz="1400" dirty="0"/>
                        <a:t> 리치</a:t>
                      </a:r>
                      <a:r>
                        <a:rPr lang="en-US" altLang="ko-KR" sz="1400" dirty="0"/>
                        <a:t>(Dennis Ritchie)</a:t>
                      </a:r>
                      <a:r>
                        <a:rPr lang="ko-KR" altLang="en-US" sz="1400" dirty="0"/>
                        <a:t>가 유닉스 운영체제를 개발하려고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를 개발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데니스는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B</a:t>
                      </a:r>
                      <a:r>
                        <a:rPr lang="ko-KR" altLang="en-US" sz="1400" dirty="0"/>
                        <a:t>를 바탕으로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에 많은 기능을 추가했는데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 때문에 </a:t>
                      </a:r>
                      <a:r>
                        <a:rPr lang="en-US" altLang="ko-KR" sz="1400" dirty="0"/>
                        <a:t>B</a:t>
                      </a:r>
                      <a:r>
                        <a:rPr lang="ko-KR" altLang="en-US" sz="1400" dirty="0"/>
                        <a:t>보다 한 단 계 진보했다는 의미에서 알파벳의 </a:t>
                      </a:r>
                      <a:r>
                        <a:rPr lang="en-US" altLang="ko-KR" sz="1400" dirty="0"/>
                        <a:t>B </a:t>
                      </a:r>
                      <a:r>
                        <a:rPr lang="ko-KR" altLang="en-US" sz="1400" dirty="0"/>
                        <a:t>다음인 ‘</a:t>
                      </a:r>
                      <a:r>
                        <a:rPr lang="en-US" altLang="ko-KR" sz="1400" dirty="0"/>
                        <a:t>C’</a:t>
                      </a:r>
                      <a:r>
                        <a:rPr lang="ko-KR" altLang="en-US" sz="1400" dirty="0"/>
                        <a:t>가 이름으로 붙었음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는 유닉스 운영체제 개발의 </a:t>
                      </a:r>
                      <a:r>
                        <a:rPr lang="en-US" altLang="ko-KR" sz="1400" dirty="0"/>
                        <a:t>90% </a:t>
                      </a:r>
                      <a:r>
                        <a:rPr lang="ko-KR" altLang="en-US" sz="1400" dirty="0"/>
                        <a:t>이상을 담당하며 전 세계적으로 가장 많이 사용되는 프로그래밍 언어로 성장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15215" y="1163500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1" indent="-342900">
              <a:buClr>
                <a:srgbClr val="0070C0"/>
              </a:buClr>
              <a:buFont typeface="+mj-lt"/>
              <a:buAutoNum type="arabicPeriod" startAt="2"/>
            </a:pPr>
            <a:r>
              <a:rPr lang="en-US" altLang="ko-KR" sz="2000" b="1" dirty="0">
                <a:latin typeface="+mn-ea"/>
                <a:ea typeface="+mn-ea"/>
              </a:rPr>
              <a:t>C </a:t>
            </a:r>
            <a:r>
              <a:rPr lang="ko-KR" altLang="en-US" sz="2000" b="1" dirty="0">
                <a:latin typeface="+mn-ea"/>
                <a:ea typeface="+mn-ea"/>
              </a:rPr>
              <a:t>의 특징</a:t>
            </a:r>
            <a:endParaRPr lang="en-US" altLang="ko-KR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548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240" y="1166309"/>
            <a:ext cx="8638247" cy="5472608"/>
          </a:xfrm>
        </p:spPr>
        <p:txBody>
          <a:bodyPr/>
          <a:lstStyle/>
          <a:p>
            <a:pPr marL="609600" lvl="1" indent="-342900">
              <a:buClr>
                <a:srgbClr val="0070C0"/>
              </a:buClr>
              <a:buFont typeface="+mj-lt"/>
              <a:buAutoNum type="arabicPeriod" startAt="2"/>
            </a:pPr>
            <a:r>
              <a:rPr lang="en-US" altLang="ko-KR" sz="2000" dirty="0"/>
              <a:t>C 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B050"/>
                </a:solidFill>
              </a:rPr>
              <a:t>구문이 간결하고 명확하다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B050"/>
                </a:solidFill>
              </a:rPr>
              <a:t>C</a:t>
            </a:r>
            <a:r>
              <a:rPr lang="ko-KR" altLang="en-US" sz="1600" b="1" dirty="0">
                <a:solidFill>
                  <a:srgbClr val="00B050"/>
                </a:solidFill>
              </a:rPr>
              <a:t>를 익히면 다른 프로그래밍 언어도 쉽게 익힐 수 있다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</a:t>
            </a:r>
            <a:r>
              <a:rPr lang="ko-KR" altLang="en-US" sz="1400" dirty="0"/>
              <a:t>를 잘할 수 있다면 거의 대부분의 다른 프로그래밍 언어를 쉽게 익힐 수 있음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24944"/>
            <a:ext cx="4364255" cy="3345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216788"/>
            <a:ext cx="4670404" cy="364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6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240" y="1166309"/>
            <a:ext cx="8638247" cy="5472608"/>
          </a:xfrm>
        </p:spPr>
        <p:txBody>
          <a:bodyPr/>
          <a:lstStyle/>
          <a:p>
            <a:pPr marL="609600" lvl="1" indent="-342900">
              <a:buClr>
                <a:srgbClr val="0070C0"/>
              </a:buClr>
              <a:buFont typeface="+mj-lt"/>
              <a:buAutoNum type="arabicPeriod" startAt="3"/>
            </a:pPr>
            <a:r>
              <a:rPr lang="en-US" altLang="ko-KR" sz="2000" dirty="0"/>
              <a:t>C </a:t>
            </a:r>
            <a:r>
              <a:rPr lang="ko-KR" altLang="en-US" sz="2000" dirty="0"/>
              <a:t>컴파일러의 종류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C </a:t>
            </a:r>
            <a:r>
              <a:rPr lang="ko-KR" altLang="en-US" sz="1600" dirty="0"/>
              <a:t>프로그래밍을 하려면 반드시 </a:t>
            </a:r>
            <a:r>
              <a:rPr lang="en-US" altLang="ko-KR" sz="1600" dirty="0"/>
              <a:t>C </a:t>
            </a:r>
            <a:r>
              <a:rPr lang="ko-KR" altLang="en-US" sz="1600" dirty="0"/>
              <a:t>컴파일러가 필요함 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종류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Turbo C, Turbo C++, Borland C++, MS C++, Visual C++, GCC, G++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요즘의 </a:t>
            </a:r>
            <a:r>
              <a:rPr lang="en-US" altLang="ko-KR" sz="1600" dirty="0"/>
              <a:t>C </a:t>
            </a:r>
            <a:r>
              <a:rPr lang="ko-KR" altLang="en-US" sz="1600" dirty="0"/>
              <a:t>컴파일러는 </a:t>
            </a:r>
            <a:r>
              <a:rPr lang="en-US" altLang="ko-KR" sz="1600" dirty="0"/>
              <a:t>C</a:t>
            </a:r>
            <a:r>
              <a:rPr lang="ko-KR" altLang="en-US" sz="1600" dirty="0"/>
              <a:t>와 더불어 </a:t>
            </a:r>
            <a:r>
              <a:rPr lang="en-US" altLang="ko-KR" sz="1600" dirty="0"/>
              <a:t>C++</a:t>
            </a:r>
            <a:r>
              <a:rPr lang="ko-KR" altLang="en-US" sz="1600" dirty="0"/>
              <a:t>도 동시 지원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86079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6222</TotalTime>
  <Words>2209</Words>
  <Application>Microsoft Office PowerPoint</Application>
  <PresentationFormat>화면 슬라이드 쇼(4:3)</PresentationFormat>
  <Paragraphs>329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HY견고딕</vt:lpstr>
      <vt:lpstr>맑은 고딕</vt:lpstr>
      <vt:lpstr>Arial</vt:lpstr>
      <vt:lpstr>Garamond</vt:lpstr>
      <vt:lpstr>Wingdings</vt:lpstr>
      <vt:lpstr>Office 테마</vt:lpstr>
      <vt:lpstr>Chapter 01 C 언어의 이해와  컴파일러 설치</vt:lpstr>
      <vt:lpstr>PowerPoint 프레젠테이션</vt:lpstr>
      <vt:lpstr>PowerPoint 프레젠테이션</vt:lpstr>
      <vt:lpstr>1.  C 언어의 이해 </vt:lpstr>
      <vt:lpstr>1.  C 언어의 이해 </vt:lpstr>
      <vt:lpstr>1.  C 언어의 이해 </vt:lpstr>
      <vt:lpstr>1.  C 언어의 이해 </vt:lpstr>
      <vt:lpstr>1.  C 언어의 이해 </vt:lpstr>
      <vt:lpstr>1.  C 언어의 이해 </vt:lpstr>
      <vt:lpstr>PowerPoint 프레젠테이션</vt:lpstr>
      <vt:lpstr>2. C 프로그램 작성 방법  </vt:lpstr>
      <vt:lpstr>[기본 1-1] C 프로그램 맛보기</vt:lpstr>
      <vt:lpstr>2. C 프로그램 작성 방법  </vt:lpstr>
      <vt:lpstr>2. C 프로그램 작성 방법  </vt:lpstr>
      <vt:lpstr>2. C 프로그램 작성 방법  </vt:lpstr>
      <vt:lpstr>PowerPoint 프레젠테이션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Kim Sungmu</cp:lastModifiedBy>
  <cp:revision>971</cp:revision>
  <dcterms:created xsi:type="dcterms:W3CDTF">2012-07-11T10:23:22Z</dcterms:created>
  <dcterms:modified xsi:type="dcterms:W3CDTF">2022-01-28T00:04:49Z</dcterms:modified>
</cp:coreProperties>
</file>